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3" r:id="rId3"/>
    <p:sldId id="301" r:id="rId4"/>
    <p:sldId id="305" r:id="rId5"/>
    <p:sldId id="302" r:id="rId6"/>
    <p:sldId id="310" r:id="rId7"/>
    <p:sldId id="311" r:id="rId8"/>
    <p:sldId id="324" r:id="rId9"/>
    <p:sldId id="312" r:id="rId10"/>
    <p:sldId id="306" r:id="rId11"/>
    <p:sldId id="308" r:id="rId12"/>
    <p:sldId id="307" r:id="rId13"/>
    <p:sldId id="309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52A1-E1B0-4F9E-924B-728C3CD44F5A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A07B-1661-43C9-9648-FD3540D505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61BED-D70A-09AB-D162-168FD61A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EFA35-C9E8-907E-D76B-3081A057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6CFF5-0CB0-7FF7-AD37-ADC17B4F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90D50-AC40-4795-D02E-198F9410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0F4B-FE48-6B0C-306B-B5A5BCF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71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1054C-C9C9-3C88-971F-98363368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6ABAF-E0CC-5F98-0555-BD89BEDC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82AE9-1CA4-4468-E1DA-B2F82CC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4A36-CEB1-49DE-DC9D-0127B53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2AE47-2CD9-CB8A-1B7E-6565CCB9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0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8DAAC9-FDC4-F058-62F3-455985A5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0A399-E770-8663-1F92-FE1165A9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2FF59-C040-0F65-FF6D-B4205097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1EB92-6E87-FE08-9BBF-4359F88F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16493-22FD-B362-7833-FF78792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40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22EC-BE55-C15F-4544-CC91302C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0486-A297-540E-07B8-5D5C43A3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0BA6B-23F0-2A94-DF92-CA6C16A6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61DCA-8184-519F-FEFE-E3BA2E8B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97B99-5FB5-B6C5-BC66-3A7ACB1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99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AD936-4D2A-4F76-D822-86B1983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DD286-29BB-5485-69B6-E18E9227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152E8-F1E6-960B-D2B6-090CA3C1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5DC6-4A8C-B579-29A9-B06A7BF2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C3C9-5D0E-E8EF-7F04-3E84E7F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45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59F3-2D77-EDE0-EB7E-CAD7B387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DEC9-82BA-474B-77E3-913C46D8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D0193-F477-4F1D-A4CC-FC4885B2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218FD-B2E3-7419-CAD3-D8C06D3D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79A3-506C-5FEA-D775-92BFC962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A718D-4F6E-EED2-5DC1-3E08096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6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9BA3-B8D8-9678-A443-6F5F7F87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95CE5-BE33-7876-99CC-7DC706DA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4B1F-3CD5-1FAC-ACCB-38AFE84E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E8392F-2F96-DF97-19C2-BA665C29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B9A38D-F877-3788-2BE4-167606F1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92549-1F7D-C80F-32A9-6349F8E3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DC3B4C-B8DD-D2B5-7A0F-D635FB0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9EE63F-22AD-7CF6-1273-6C34CE60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68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0F72-3EE5-5370-4DE0-F432B5D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11138-5AF4-896F-4018-FAAE66BD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BDF1A9-3BCF-0115-9829-52C8934A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4B61F-4CE2-FC49-AC6A-ECB45951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9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26540-9427-93DE-19F5-4042C3B5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60CA42-8A8C-0A61-BD86-285C6F5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63410-8926-2391-2BCD-7CBF3E3F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33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7FDD-4180-F946-913C-63A02943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0B946-2B0E-D467-410E-0557CA6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DBB3B7-4E5A-7489-62EB-072B3D9A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60367-30BA-DFA0-EBAA-01AF93CA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C104A-20B5-2875-F974-9C57219F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C2500C-C0B4-F04D-4148-78E02B8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63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438A-5544-6C5A-BDDB-A9F1F374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A5349-6023-197C-1B2F-06D79AAA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84E23-7B8B-FD30-A308-42A44EBC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2E079-E1B2-B4D4-A8A6-EB403F8A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53268-3062-CCFA-5598-CC518529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44C1D-ED01-A0AD-14F5-990D94E7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65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5264-CE8E-F726-4F52-245A4323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4D803-B9EF-6242-D3B7-BD9425EA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F0ACB-67E8-77B5-7AA6-8BF51D188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7871-B6CA-4AAC-B899-124BB0AB1CA9}" type="datetimeFigureOut">
              <a:rPr lang="ru-KZ" smtClean="0"/>
              <a:t>14.03.2023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FEBAB-01A4-4C15-459F-A12364B14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8B7D6-6E1F-EB46-88A7-F7691252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4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5CF1-DD35-B4BC-FEC6-1506637C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1482"/>
          </a:xfrm>
        </p:spPr>
        <p:txBody>
          <a:bodyPr>
            <a:normAutofit fontScale="90000"/>
          </a:bodyPr>
          <a:lstStyle/>
          <a:p>
            <a:r>
              <a:rPr lang="kk-KZ" dirty="0"/>
              <a:t>Микроэлектроника</a:t>
            </a:r>
            <a:br>
              <a:rPr lang="kk-KZ" dirty="0"/>
            </a:br>
            <a:r>
              <a:rPr lang="ru-RU" dirty="0"/>
              <a:t>9</a:t>
            </a:r>
            <a:r>
              <a:rPr lang="kk-KZ" dirty="0"/>
              <a:t>-лекция</a:t>
            </a:r>
            <a:br>
              <a:rPr lang="kk-KZ" dirty="0"/>
            </a:br>
            <a:br>
              <a:rPr lang="kk-KZ" dirty="0"/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Биполярлы транзистор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CE12-368B-AA90-BA7B-CA187636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367" y="5608948"/>
            <a:ext cx="9144000" cy="7706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PhD, </a:t>
            </a:r>
            <a:r>
              <a:rPr lang="kk-KZ" sz="2800" dirty="0"/>
              <a:t>Карибаев Б.А.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7658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963FE-EA7F-9327-61CF-686A809B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1645"/>
            <a:ext cx="10515600" cy="1325563"/>
          </a:xfrm>
        </p:spPr>
        <p:txBody>
          <a:bodyPr/>
          <a:lstStyle/>
          <a:p>
            <a:r>
              <a:rPr lang="kk-KZ" dirty="0"/>
              <a:t>Жұмыс режимдері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34CB8-5E1F-C8D5-EA0E-387A2A3B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144"/>
            <a:ext cx="10515600" cy="5422819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dirty="0"/>
              <a:t>Қалыпты активті режим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k-KZ" altLang="ru-KZ" dirty="0"/>
              <a:t>	</a:t>
            </a:r>
            <a:r>
              <a:rPr lang="ru-KZ" altLang="ru-KZ" dirty="0"/>
              <a:t>эмиттер-база</a:t>
            </a:r>
            <a:r>
              <a:rPr lang="kk-KZ" altLang="ru-KZ" dirty="0"/>
              <a:t> өткелі тура бағытта қосулы</a:t>
            </a:r>
            <a:r>
              <a:rPr lang="ru-KZ" altLang="ru-KZ" dirty="0"/>
              <a:t> (</a:t>
            </a:r>
            <a:r>
              <a:rPr lang="kk-KZ" altLang="ru-KZ" dirty="0"/>
              <a:t>ашық</a:t>
            </a:r>
            <a:r>
              <a:rPr lang="ru-KZ" altLang="ru-KZ" dirty="0"/>
              <a:t>), коллектор-</a:t>
            </a:r>
            <a:r>
              <a:rPr lang="kk-KZ" altLang="ru-KZ" dirty="0"/>
              <a:t>	</a:t>
            </a:r>
            <a:r>
              <a:rPr lang="ru-KZ" altLang="ru-KZ" dirty="0"/>
              <a:t>база </a:t>
            </a:r>
            <a:r>
              <a:rPr lang="kk-KZ" altLang="ru-KZ" dirty="0"/>
              <a:t>кері бағытта қосулы</a:t>
            </a:r>
            <a:r>
              <a:rPr lang="ru-KZ" altLang="ru-KZ" dirty="0"/>
              <a:t> (</a:t>
            </a:r>
            <a:r>
              <a:rPr lang="kk-KZ" altLang="ru-KZ" dirty="0"/>
              <a:t>жабық</a:t>
            </a:r>
            <a:r>
              <a:rPr lang="ru-KZ" altLang="ru-KZ" dirty="0"/>
              <a:t>):</a:t>
            </a:r>
          </a:p>
          <a:p>
            <a:pPr marL="457200" lvl="1" indent="-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k-KZ" altLang="ru-KZ" sz="2800" dirty="0"/>
              <a:t>		</a:t>
            </a:r>
            <a:r>
              <a:rPr lang="ru-KZ" altLang="ru-KZ" sz="2800" i="1" dirty="0"/>
              <a:t>U</a:t>
            </a:r>
            <a:r>
              <a:rPr lang="ru-KZ" altLang="ru-KZ" sz="2000" dirty="0"/>
              <a:t>ЭБ</a:t>
            </a:r>
            <a:r>
              <a:rPr lang="ru-KZ" altLang="ru-KZ" sz="2800" dirty="0"/>
              <a:t>&lt;0; </a:t>
            </a:r>
            <a:r>
              <a:rPr lang="ru-KZ" altLang="ru-KZ" sz="2800" i="1" dirty="0"/>
              <a:t>U</a:t>
            </a:r>
            <a:r>
              <a:rPr lang="ru-KZ" altLang="ru-KZ" sz="2000" dirty="0"/>
              <a:t>КБ</a:t>
            </a:r>
            <a:r>
              <a:rPr lang="ru-KZ" altLang="ru-KZ" sz="2800" dirty="0"/>
              <a:t>&gt;0 (n-p-n тип</a:t>
            </a:r>
            <a:r>
              <a:rPr lang="kk-KZ" altLang="ru-KZ" sz="2800" dirty="0"/>
              <a:t>ті тр үшін</a:t>
            </a:r>
            <a:r>
              <a:rPr lang="ru-KZ" altLang="ru-KZ" sz="2800" dirty="0"/>
              <a:t>)</a:t>
            </a:r>
            <a:endParaRPr lang="kk-KZ" altLang="ru-KZ" sz="2800" dirty="0"/>
          </a:p>
          <a:p>
            <a:pPr marL="457200" lvl="1" indent="-4572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k-KZ" altLang="ru-KZ" sz="2800" dirty="0"/>
              <a:t>		</a:t>
            </a:r>
            <a:r>
              <a:rPr lang="ru-KZ" altLang="ru-KZ" sz="2800" i="1" dirty="0"/>
              <a:t>U</a:t>
            </a:r>
            <a:r>
              <a:rPr lang="ru-KZ" altLang="ru-KZ" sz="2000" dirty="0"/>
              <a:t>ЭБ</a:t>
            </a:r>
            <a:r>
              <a:rPr lang="ru-KZ" altLang="ru-KZ" sz="2800" dirty="0"/>
              <a:t>&gt;0; </a:t>
            </a:r>
            <a:r>
              <a:rPr lang="ru-KZ" altLang="ru-KZ" sz="2800" i="1" dirty="0"/>
              <a:t>U</a:t>
            </a:r>
            <a:r>
              <a:rPr lang="ru-KZ" altLang="ru-KZ" sz="2000" dirty="0"/>
              <a:t>КБ</a:t>
            </a:r>
            <a:r>
              <a:rPr lang="ru-KZ" altLang="ru-KZ" sz="2800" dirty="0"/>
              <a:t>&lt;0</a:t>
            </a:r>
            <a:r>
              <a:rPr lang="kk-KZ" altLang="ru-KZ" sz="2800" dirty="0"/>
              <a:t> </a:t>
            </a:r>
            <a:r>
              <a:rPr lang="ru-KZ" altLang="ru-KZ" sz="2800" dirty="0"/>
              <a:t>(</a:t>
            </a:r>
            <a:r>
              <a:rPr lang="en-US" altLang="ru-KZ" sz="2800" dirty="0"/>
              <a:t>p</a:t>
            </a:r>
            <a:r>
              <a:rPr lang="ru-KZ" altLang="ru-KZ" sz="2800" dirty="0"/>
              <a:t>-</a:t>
            </a:r>
            <a:r>
              <a:rPr lang="en-US" altLang="ru-KZ" sz="2800" dirty="0"/>
              <a:t>n</a:t>
            </a:r>
            <a:r>
              <a:rPr lang="ru-KZ" altLang="ru-KZ" sz="2800" dirty="0"/>
              <a:t>-</a:t>
            </a:r>
            <a:r>
              <a:rPr lang="en-US" altLang="ru-KZ" sz="2800" dirty="0"/>
              <a:t>p</a:t>
            </a:r>
            <a:r>
              <a:rPr lang="ru-KZ" altLang="ru-KZ" sz="2800" dirty="0"/>
              <a:t> тип</a:t>
            </a:r>
            <a:r>
              <a:rPr lang="kk-KZ" altLang="ru-KZ" sz="2800" dirty="0"/>
              <a:t>ті тр үшін</a:t>
            </a:r>
            <a:r>
              <a:rPr lang="ru-KZ" altLang="ru-KZ" sz="2800" dirty="0"/>
              <a:t>)</a:t>
            </a:r>
            <a:endParaRPr lang="kk-KZ" altLang="ru-KZ" sz="2800" dirty="0"/>
          </a:p>
          <a:p>
            <a:pPr algn="just"/>
            <a:r>
              <a:rPr lang="kk-KZ" dirty="0"/>
              <a:t>Инверсті активті режим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Эмиттерлік</a:t>
            </a:r>
            <a:r>
              <a:rPr lang="ru-RU" dirty="0"/>
              <a:t> </a:t>
            </a:r>
            <a:r>
              <a:rPr lang="ru-RU" dirty="0" err="1"/>
              <a:t>өткел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ығысуға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коллекторлік</a:t>
            </a:r>
            <a:r>
              <a:rPr lang="ru-RU" dirty="0"/>
              <a:t> 	тура: UКБ&lt;0; UЭБ&gt;0 (n-p-n).</a:t>
            </a:r>
            <a:endParaRPr lang="ru-KZ" dirty="0"/>
          </a:p>
          <a:p>
            <a:pPr algn="just"/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</a:rPr>
              <a:t>Қанығу режимі</a:t>
            </a:r>
          </a:p>
          <a:p>
            <a:pPr marL="0" indent="0" algn="just">
              <a:buNone/>
            </a:pP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</a:rPr>
              <a:t>	Екі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p-n </a:t>
            </a: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</a:rPr>
              <a:t>өткелді де тура бағытталған (екеуі де ашық). 	Егер 	эмиттер мен коллектордың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p-n </a:t>
            </a: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</a:rPr>
              <a:t>өткелдері сыртқы 	көздерге 	тура бағытта жалғанса, транзистор қанығу 	режимінде 	болады.</a:t>
            </a:r>
          </a:p>
          <a:p>
            <a:pPr algn="just"/>
            <a:endParaRPr lang="kk-K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kk-KZ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B64C3F-F438-27C4-0FEE-3D43C151A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63"/>
            <a:ext cx="2564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1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66DC8D-9779-5761-9673-EC539588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7"/>
            <a:ext cx="10515600" cy="5931866"/>
          </a:xfrm>
        </p:spPr>
        <p:txBody>
          <a:bodyPr>
            <a:normAutofit/>
          </a:bodyPr>
          <a:lstStyle/>
          <a:p>
            <a:r>
              <a:rPr lang="kk-KZ" dirty="0"/>
              <a:t>Кесу (тоқтату) режимі</a:t>
            </a:r>
          </a:p>
          <a:p>
            <a:pPr marL="0" indent="0" algn="just">
              <a:buNone/>
            </a:pPr>
            <a:r>
              <a:rPr lang="kk-KZ" dirty="0"/>
              <a:t>	Бұл режимде коллектордың </a:t>
            </a:r>
            <a:r>
              <a:rPr lang="en-US" dirty="0"/>
              <a:t>p-n </a:t>
            </a:r>
            <a:r>
              <a:rPr lang="kk-KZ" dirty="0"/>
              <a:t>өтуі кері бағытта ығысқан 	және эмитенттерден базаға нег.емес заряд 	тасымалдаушылардың эмиссиясы болатын шекті мәннен 	аспайтын эмиттерлік өткелге кері де, тура ығысу да 	қолданылуы мүмкін ( кремний үшін 0,6–0, 7 </a:t>
            </a:r>
            <a:r>
              <a:rPr lang="en-US" dirty="0"/>
              <a:t>B).</a:t>
            </a:r>
            <a:r>
              <a:rPr lang="kk-KZ" dirty="0"/>
              <a:t> Кесу режимі 	</a:t>
            </a:r>
            <a:r>
              <a:rPr lang="en-US" dirty="0"/>
              <a:t>U</a:t>
            </a:r>
            <a:r>
              <a:rPr lang="kk-KZ" sz="2000" dirty="0"/>
              <a:t>ЭБ </a:t>
            </a:r>
            <a:r>
              <a:rPr lang="en-US" dirty="0"/>
              <a:t>&lt;</a:t>
            </a:r>
            <a:r>
              <a:rPr lang="kk-KZ" dirty="0"/>
              <a:t> </a:t>
            </a:r>
            <a:r>
              <a:rPr lang="en-US" dirty="0"/>
              <a:t>0,6—0,7 </a:t>
            </a:r>
            <a:r>
              <a:rPr lang="kk-KZ" dirty="0"/>
              <a:t>В немесе </a:t>
            </a:r>
            <a:r>
              <a:rPr lang="en-US" dirty="0"/>
              <a:t>I</a:t>
            </a:r>
            <a:r>
              <a:rPr lang="kk-KZ" sz="2000" dirty="0"/>
              <a:t>Б</a:t>
            </a:r>
            <a:r>
              <a:rPr lang="en-US" dirty="0"/>
              <a:t>=0 </a:t>
            </a:r>
            <a:r>
              <a:rPr lang="kk-KZ" dirty="0"/>
              <a:t>шартына сәйкес келеді</a:t>
            </a:r>
          </a:p>
          <a:p>
            <a:r>
              <a:rPr lang="kk-KZ" dirty="0"/>
              <a:t>Барьерлік режим</a:t>
            </a:r>
          </a:p>
          <a:p>
            <a:pPr marL="0" indent="0">
              <a:buNone/>
            </a:pPr>
            <a:r>
              <a:rPr lang="ru-RU" dirty="0"/>
              <a:t>	транзистор </a:t>
            </a:r>
            <a:r>
              <a:rPr lang="ru-RU" dirty="0" err="1"/>
              <a:t>токты</a:t>
            </a:r>
            <a:r>
              <a:rPr lang="ru-RU" dirty="0"/>
              <a:t> </a:t>
            </a:r>
            <a:r>
              <a:rPr lang="ru-RU" dirty="0" err="1"/>
              <a:t>реттейтін</a:t>
            </a:r>
            <a:r>
              <a:rPr lang="ru-RU" dirty="0"/>
              <a:t> </a:t>
            </a:r>
            <a:r>
              <a:rPr lang="ru-RU" dirty="0" err="1"/>
              <a:t>резистормен</a:t>
            </a:r>
            <a:r>
              <a:rPr lang="ru-RU" dirty="0"/>
              <a:t> 	</a:t>
            </a:r>
            <a:r>
              <a:rPr lang="ru-RU" dirty="0" err="1"/>
              <a:t>тізбектей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	</a:t>
            </a:r>
            <a:r>
              <a:rPr lang="ru-RU" dirty="0" err="1"/>
              <a:t>диодтың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	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каскадты</a:t>
            </a:r>
            <a:r>
              <a:rPr lang="ru-RU" dirty="0"/>
              <a:t> 	</a:t>
            </a:r>
            <a:r>
              <a:rPr lang="ru-RU" dirty="0" err="1"/>
              <a:t>схемалар</a:t>
            </a:r>
            <a:r>
              <a:rPr lang="ru-RU" dirty="0"/>
              <a:t> </a:t>
            </a:r>
            <a:r>
              <a:rPr lang="ru-RU" dirty="0" err="1"/>
              <a:t>құрамдас</a:t>
            </a:r>
            <a:r>
              <a:rPr lang="ru-RU" dirty="0"/>
              <a:t> </a:t>
            </a:r>
            <a:r>
              <a:rPr lang="ru-RU" dirty="0" err="1"/>
              <a:t>бөліктердің</a:t>
            </a:r>
            <a:r>
              <a:rPr lang="ru-RU" dirty="0"/>
              <a:t> аз 	</a:t>
            </a:r>
            <a:r>
              <a:rPr lang="ru-RU" dirty="0" err="1"/>
              <a:t>санымен</a:t>
            </a:r>
            <a:r>
              <a:rPr lang="ru-RU" dirty="0"/>
              <a:t>,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	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ажыратумен</a:t>
            </a:r>
            <a:r>
              <a:rPr lang="ru-RU" dirty="0"/>
              <a:t>, </a:t>
            </a:r>
            <a:r>
              <a:rPr lang="ru-RU" dirty="0" err="1"/>
              <a:t>жұмыс</a:t>
            </a:r>
            <a:r>
              <a:rPr lang="ru-RU" dirty="0"/>
              <a:t> 	</a:t>
            </a:r>
            <a:r>
              <a:rPr lang="ru-RU" dirty="0" err="1"/>
              <a:t>температурасының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	</a:t>
            </a:r>
            <a:r>
              <a:rPr lang="ru-RU" dirty="0" err="1"/>
              <a:t>диапазонымен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	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параметрлерге</a:t>
            </a:r>
            <a:r>
              <a:rPr lang="ru-RU" dirty="0"/>
              <a:t> 	</a:t>
            </a:r>
            <a:r>
              <a:rPr lang="ru-RU" dirty="0" err="1"/>
              <a:t>сезімталдықпен</a:t>
            </a:r>
            <a:r>
              <a:rPr lang="ru-RU" dirty="0"/>
              <a:t> 	</a:t>
            </a:r>
            <a:r>
              <a:rPr lang="ru-RU" dirty="0" err="1"/>
              <a:t>ерекшеленеді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991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A91C1-7105-A545-2925-58BE02DE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19" y="996459"/>
            <a:ext cx="7661547" cy="2432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CFB501-D203-0B59-46AE-BA642F29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19" y="3631883"/>
            <a:ext cx="7661546" cy="2411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A2360-E207-7C43-2A2E-EDA1503D8DD5}"/>
              </a:ext>
            </a:extLst>
          </p:cNvPr>
          <p:cNvSpPr txBox="1"/>
          <p:nvPr/>
        </p:nvSpPr>
        <p:spPr>
          <a:xfrm>
            <a:off x="860981" y="1751692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altLang="ru-KZ" sz="3200" dirty="0"/>
              <a:t>n-p-n тип</a:t>
            </a:r>
            <a:r>
              <a:rPr lang="kk-KZ" altLang="ru-KZ" sz="3200" dirty="0"/>
              <a:t>ті</a:t>
            </a:r>
            <a:endParaRPr lang="ru-KZ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E0859-9F90-F83A-FDB8-CCE26FE4FD50}"/>
              </a:ext>
            </a:extLst>
          </p:cNvPr>
          <p:cNvSpPr txBox="1"/>
          <p:nvPr/>
        </p:nvSpPr>
        <p:spPr>
          <a:xfrm>
            <a:off x="860931" y="4521534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KZ" sz="3200" dirty="0"/>
              <a:t>p</a:t>
            </a:r>
            <a:r>
              <a:rPr lang="ru-KZ" altLang="ru-KZ" sz="3200" dirty="0"/>
              <a:t>-</a:t>
            </a:r>
            <a:r>
              <a:rPr lang="en-US" altLang="ru-KZ" sz="3200" dirty="0"/>
              <a:t>n</a:t>
            </a:r>
            <a:r>
              <a:rPr lang="ru-KZ" altLang="ru-KZ" sz="3200" dirty="0"/>
              <a:t>-</a:t>
            </a:r>
            <a:r>
              <a:rPr lang="en-US" altLang="ru-KZ" sz="3200" dirty="0"/>
              <a:t>p</a:t>
            </a:r>
            <a:r>
              <a:rPr lang="ru-KZ" altLang="ru-KZ" sz="3200" dirty="0"/>
              <a:t> тип</a:t>
            </a:r>
            <a:r>
              <a:rPr lang="kk-KZ" altLang="ru-KZ" sz="3200" dirty="0"/>
              <a:t>ті 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07325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742DF-E708-B3C5-E8BE-AB61875F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Қосылу схемалары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45DB747-F2F5-9A51-DFC8-9FA71F934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	Кез-</a:t>
                </a:r>
                <a:r>
                  <a:rPr lang="ru-RU" dirty="0" err="1"/>
                  <a:t>келген</a:t>
                </a:r>
                <a:r>
                  <a:rPr lang="ru-RU" dirty="0"/>
                  <a:t> </a:t>
                </a:r>
                <a:r>
                  <a:rPr lang="ru-RU" dirty="0" err="1"/>
                  <a:t>транзисторлық</a:t>
                </a:r>
                <a:r>
                  <a:rPr lang="ru-RU" dirty="0"/>
                  <a:t> </a:t>
                </a:r>
                <a:r>
                  <a:rPr lang="ru-RU" dirty="0" err="1"/>
                  <a:t>қосылу</a:t>
                </a:r>
                <a:r>
                  <a:rPr lang="ru-RU" dirty="0"/>
                  <a:t> </a:t>
                </a:r>
                <a:r>
                  <a:rPr lang="ru-RU" dirty="0" err="1"/>
                  <a:t>тізбегі</a:t>
                </a:r>
                <a:r>
                  <a:rPr lang="ru-RU" dirty="0"/>
                  <a:t> </a:t>
                </a:r>
                <a:r>
                  <a:rPr lang="ru-RU" dirty="0" err="1"/>
                  <a:t>екі</a:t>
                </a:r>
                <a:r>
                  <a:rPr lang="ru-RU" dirty="0"/>
                  <a:t> </a:t>
                </a:r>
                <a:r>
                  <a:rPr lang="ru-RU" dirty="0" err="1"/>
                  <a:t>негізгі</a:t>
                </a:r>
                <a:r>
                  <a:rPr lang="ru-RU" dirty="0"/>
                  <a:t> </a:t>
                </a:r>
                <a:r>
                  <a:rPr lang="ru-RU" dirty="0" err="1"/>
                  <a:t>көрсеткішпен</a:t>
                </a:r>
                <a:r>
                  <a:rPr lang="ru-RU" dirty="0"/>
                  <a:t> </a:t>
                </a:r>
                <a:r>
                  <a:rPr lang="ru-RU" dirty="0" err="1"/>
                  <a:t>сипатталады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r>
                  <a:rPr lang="ru-RU" dirty="0" err="1"/>
                  <a:t>Тоқ</a:t>
                </a:r>
                <a:r>
                  <a:rPr lang="ru-RU" dirty="0"/>
                  <a:t> </a:t>
                </a:r>
                <a:r>
                  <a:rPr lang="ru-RU" dirty="0" err="1"/>
                  <a:t>бойынша</a:t>
                </a:r>
                <a:r>
                  <a:rPr lang="ru-RU" dirty="0"/>
                  <a:t> </a:t>
                </a:r>
                <a:r>
                  <a:rPr lang="ru-RU" dirty="0" err="1"/>
                  <a:t>күшейту</a:t>
                </a:r>
                <a:r>
                  <a:rPr lang="ru-RU" dirty="0"/>
                  <a:t> </a:t>
                </a:r>
                <a:r>
                  <a:rPr lang="ru-RU" dirty="0" err="1"/>
                  <a:t>коэффициенті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k-KZ" b="0" i="1" dirty="0" smtClean="0">
                                <a:latin typeface="Cambria Math" panose="02040503050406030204" pitchFamily="18" charset="0"/>
                              </a:rPr>
                              <m:t>шығ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k-KZ" b="0" i="1" dirty="0" smtClean="0">
                                <a:latin typeface="Cambria Math" panose="02040503050406030204" pitchFamily="18" charset="0"/>
                              </a:rPr>
                              <m:t>кір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r>
                  <a:rPr lang="kk-KZ" dirty="0"/>
                  <a:t>Кіріс кедергісі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kk-KZ" b="0" i="1" dirty="0" smtClean="0">
                            <a:latin typeface="Cambria Math" panose="02040503050406030204" pitchFamily="18" charset="0"/>
                          </a:rPr>
                          <m:t>кір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k-KZ" b="0" i="1" dirty="0" smtClean="0">
                                <a:latin typeface="Cambria Math" panose="02040503050406030204" pitchFamily="18" charset="0"/>
                              </a:rPr>
                              <m:t>шығ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k-KZ" b="0" i="1" dirty="0" smtClean="0">
                                <a:latin typeface="Cambria Math" panose="02040503050406030204" pitchFamily="18" charset="0"/>
                              </a:rPr>
                              <m:t>кір</m:t>
                            </m:r>
                          </m:sub>
                        </m:sSub>
                      </m:den>
                    </m:f>
                  </m:oMath>
                </a14:m>
                <a:endParaRPr lang="ru-KZ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45DB747-F2F5-9A51-DFC8-9FA71F934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40A7F-8923-50BC-FCB1-AF5BBB2B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0"/>
            <a:ext cx="10984149" cy="1010168"/>
          </a:xfrm>
        </p:spPr>
        <p:txBody>
          <a:bodyPr>
            <a:normAutofit/>
          </a:bodyPr>
          <a:lstStyle/>
          <a:p>
            <a:r>
              <a:rPr lang="kk-KZ" sz="3600" dirty="0"/>
              <a:t>Қосылу схемалары. </a:t>
            </a:r>
            <a:r>
              <a:rPr lang="kk-KZ" sz="3600" dirty="0">
                <a:highlight>
                  <a:srgbClr val="00FF00"/>
                </a:highlight>
              </a:rPr>
              <a:t>Ортақ базалы қосылыс схемасы </a:t>
            </a:r>
            <a:endParaRPr lang="ru-KZ" sz="3600" dirty="0">
              <a:highlight>
                <a:srgbClr val="00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AE219-094A-38E1-0C1B-EB77AAE94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869152"/>
            <a:ext cx="6624104" cy="41506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	Ең төменгі кіріс және ең жоғары шығыс кедергісі бар. Оның ток бойынша күшейту коэффициенті бірге жуық және кернеу бойынша күшейту коэффициенті үлкен. Сигналдың фазасын өзгертпейді.</a:t>
            </a:r>
          </a:p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күш.коэффициенті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шығ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кір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α [α&lt;1].</a:t>
            </a:r>
          </a:p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Кіріс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кедергіс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кір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кір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1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196250BD-D367-B2E0-3D5D-247F2063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48" y="869152"/>
            <a:ext cx="4860716" cy="415068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64534-4112-54DB-F9B0-3C4ADBE9A042}"/>
              </a:ext>
            </a:extLst>
          </p:cNvPr>
          <p:cNvSpPr txBox="1"/>
          <p:nvPr/>
        </p:nvSpPr>
        <p:spPr>
          <a:xfrm>
            <a:off x="223736" y="5288819"/>
            <a:ext cx="117445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 err="1"/>
              <a:t>Эмит</a:t>
            </a:r>
            <a:r>
              <a:rPr lang="kk-KZ" sz="2800" dirty="0"/>
              <a:t>терлік</a:t>
            </a:r>
            <a:r>
              <a:rPr lang="ru-KZ" sz="2800" dirty="0"/>
              <a:t> </a:t>
            </a:r>
            <a:r>
              <a:rPr lang="ru-KZ" sz="2800" dirty="0" err="1"/>
              <a:t>токқа</a:t>
            </a:r>
            <a:r>
              <a:rPr lang="ru-KZ" sz="2800" dirty="0"/>
              <a:t> аз </a:t>
            </a:r>
            <a:r>
              <a:rPr lang="ru-KZ" sz="2800" dirty="0" err="1"/>
              <a:t>тәуелді</a:t>
            </a:r>
            <a:r>
              <a:rPr lang="ru-KZ" sz="2800" dirty="0"/>
              <a:t>, </a:t>
            </a:r>
            <a:r>
              <a:rPr lang="ru-KZ" sz="2800" dirty="0" err="1"/>
              <a:t>токтың</a:t>
            </a:r>
            <a:r>
              <a:rPr lang="ru-KZ" sz="2800" dirty="0"/>
              <a:t> </a:t>
            </a:r>
            <a:r>
              <a:rPr lang="ru-KZ" sz="2800" dirty="0" err="1"/>
              <a:t>ұлғаюымен</a:t>
            </a:r>
            <a:r>
              <a:rPr lang="ru-KZ" sz="2800" dirty="0"/>
              <a:t> </a:t>
            </a:r>
            <a:r>
              <a:rPr lang="ru-KZ" sz="2800" dirty="0" err="1"/>
              <a:t>ол</a:t>
            </a:r>
            <a:r>
              <a:rPr lang="ru-KZ" sz="2800" dirty="0"/>
              <a:t> </a:t>
            </a:r>
            <a:r>
              <a:rPr lang="ru-KZ" sz="2800" dirty="0" err="1"/>
              <a:t>азаяды</a:t>
            </a:r>
            <a:r>
              <a:rPr lang="ru-KZ" sz="2800" dirty="0"/>
              <a:t> </a:t>
            </a:r>
            <a:r>
              <a:rPr lang="ru-KZ" sz="2800" dirty="0" err="1"/>
              <a:t>және</a:t>
            </a:r>
            <a:r>
              <a:rPr lang="ru-KZ" sz="2800" dirty="0"/>
              <a:t> </a:t>
            </a:r>
            <a:r>
              <a:rPr lang="ru-KZ" sz="2800" dirty="0" err="1"/>
              <a:t>бі</a:t>
            </a:r>
            <a:r>
              <a:rPr lang="kk-KZ" sz="2800" dirty="0"/>
              <a:t>рден</a:t>
            </a:r>
            <a:r>
              <a:rPr lang="ru-KZ" sz="2800" dirty="0"/>
              <a:t> </a:t>
            </a:r>
            <a:r>
              <a:rPr lang="ru-KZ" sz="2800" dirty="0" err="1"/>
              <a:t>аспайды</a:t>
            </a:r>
            <a:r>
              <a:rPr lang="ru-KZ" sz="2800" dirty="0"/>
              <a:t> - </a:t>
            </a:r>
            <a:r>
              <a:rPr lang="ru-KZ" sz="2800" dirty="0" err="1"/>
              <a:t>төмен</a:t>
            </a:r>
            <a:r>
              <a:rPr lang="ru-KZ" sz="2800" dirty="0"/>
              <a:t> </a:t>
            </a:r>
            <a:r>
              <a:rPr lang="ru-KZ" sz="2800" dirty="0" err="1"/>
              <a:t>қуатты</a:t>
            </a:r>
            <a:r>
              <a:rPr lang="ru-KZ" sz="2800" dirty="0"/>
              <a:t> </a:t>
            </a:r>
            <a:r>
              <a:rPr lang="ru-KZ" sz="2800" dirty="0" err="1"/>
              <a:t>каскадтар</a:t>
            </a:r>
            <a:r>
              <a:rPr lang="ru-KZ" sz="2800" dirty="0"/>
              <a:t> </a:t>
            </a:r>
            <a:r>
              <a:rPr lang="ru-KZ" sz="2800" dirty="0" err="1"/>
              <a:t>үшін</a:t>
            </a:r>
            <a:r>
              <a:rPr lang="ru-KZ" sz="2800" dirty="0"/>
              <a:t> </a:t>
            </a:r>
            <a:r>
              <a:rPr lang="ru-KZ" sz="2800" dirty="0" err="1"/>
              <a:t>жүздеген</a:t>
            </a:r>
            <a:r>
              <a:rPr lang="ru-KZ" sz="2800" dirty="0"/>
              <a:t> Ом, </a:t>
            </a:r>
            <a:r>
              <a:rPr lang="ru-KZ" sz="2800" dirty="0" err="1"/>
              <a:t>өйткені</a:t>
            </a:r>
            <a:r>
              <a:rPr lang="ru-KZ" sz="2800" dirty="0"/>
              <a:t> </a:t>
            </a:r>
            <a:r>
              <a:rPr lang="ru-KZ" sz="2800" dirty="0" err="1"/>
              <a:t>бұл</a:t>
            </a:r>
            <a:r>
              <a:rPr lang="ru-KZ" sz="2800" dirty="0"/>
              <a:t> </a:t>
            </a:r>
            <a:r>
              <a:rPr lang="ru-KZ" sz="2800" dirty="0" err="1"/>
              <a:t>жағдайда</a:t>
            </a:r>
            <a:r>
              <a:rPr lang="ru-KZ" sz="2800" dirty="0"/>
              <a:t> </a:t>
            </a:r>
            <a:r>
              <a:rPr lang="ru-KZ" sz="2800" dirty="0" err="1"/>
              <a:t>каскадты</a:t>
            </a:r>
            <a:r>
              <a:rPr lang="ru-KZ" sz="2800" dirty="0"/>
              <a:t> </a:t>
            </a:r>
            <a:r>
              <a:rPr lang="ru-KZ" sz="2800" dirty="0" err="1"/>
              <a:t>кіріс</a:t>
            </a:r>
            <a:r>
              <a:rPr lang="ru-KZ" sz="2800" dirty="0"/>
              <a:t> </a:t>
            </a:r>
            <a:r>
              <a:rPr lang="ru-KZ" sz="2800" dirty="0" err="1"/>
              <a:t>тізбегі</a:t>
            </a:r>
            <a:r>
              <a:rPr lang="ru-KZ" sz="2800" dirty="0"/>
              <a:t> </a:t>
            </a:r>
            <a:r>
              <a:rPr lang="ru-KZ" sz="2800" dirty="0" err="1"/>
              <a:t>транзистордың</a:t>
            </a:r>
            <a:r>
              <a:rPr lang="ru-KZ" sz="2800" dirty="0"/>
              <a:t> </a:t>
            </a:r>
            <a:r>
              <a:rPr lang="ru-KZ" sz="2800" dirty="0" err="1"/>
              <a:t>ашық</a:t>
            </a:r>
            <a:r>
              <a:rPr lang="ru-KZ" sz="2800" dirty="0"/>
              <a:t> </a:t>
            </a:r>
            <a:r>
              <a:rPr lang="ru-KZ" sz="2800" dirty="0" err="1"/>
              <a:t>эмит</a:t>
            </a:r>
            <a:r>
              <a:rPr lang="kk-KZ" sz="2800" dirty="0"/>
              <a:t>тер өткелі б.т</a:t>
            </a:r>
            <a:r>
              <a:rPr lang="ru-KZ" sz="28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9F3D3C-BBC7-39EB-8B02-83422633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7" y="4724557"/>
            <a:ext cx="24860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988A-CFAF-D336-5A5F-394DB0DF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230505"/>
            <a:ext cx="49326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/>
              <a:t>Артықшылықтары</a:t>
            </a:r>
            <a:endParaRPr lang="ru-RU" sz="3200" b="1" dirty="0"/>
          </a:p>
          <a:p>
            <a:r>
              <a:rPr lang="ru-RU" sz="3200" dirty="0" err="1"/>
              <a:t>Жақсы</a:t>
            </a:r>
            <a:r>
              <a:rPr lang="ru-RU" sz="3200" dirty="0"/>
              <a:t> температура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кең</a:t>
            </a:r>
            <a:r>
              <a:rPr lang="ru-RU" sz="3200" dirty="0"/>
              <a:t> </a:t>
            </a:r>
            <a:r>
              <a:rPr lang="ru-RU" sz="3200" dirty="0" err="1"/>
              <a:t>жиілік</a:t>
            </a:r>
            <a:r>
              <a:rPr lang="ru-RU" sz="3200" dirty="0"/>
              <a:t> диапазоны, </a:t>
            </a:r>
            <a:r>
              <a:rPr lang="ru-RU" sz="3200" dirty="0" err="1"/>
              <a:t>өйткені</a:t>
            </a:r>
            <a:r>
              <a:rPr lang="ru-RU" sz="3200" dirty="0"/>
              <a:t>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схемада</a:t>
            </a:r>
            <a:r>
              <a:rPr lang="ru-RU" sz="3200" dirty="0"/>
              <a:t> Миллер </a:t>
            </a:r>
            <a:r>
              <a:rPr lang="ru-RU" sz="3200" dirty="0" err="1"/>
              <a:t>эффектісі</a:t>
            </a:r>
            <a:r>
              <a:rPr lang="ru-RU" sz="3200" dirty="0"/>
              <a:t> </a:t>
            </a:r>
            <a:r>
              <a:rPr lang="ru-RU" sz="3200" dirty="0" err="1"/>
              <a:t>басылады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Коллектордың</a:t>
            </a:r>
            <a:r>
              <a:rPr lang="ru-RU" sz="3200" dirty="0"/>
              <a:t> </a:t>
            </a:r>
            <a:r>
              <a:rPr lang="ru-RU" sz="3200" dirty="0" err="1"/>
              <a:t>рұқсат</a:t>
            </a:r>
            <a:r>
              <a:rPr lang="ru-RU" sz="3200" dirty="0"/>
              <a:t> </a:t>
            </a:r>
            <a:r>
              <a:rPr lang="ru-RU" sz="3200" dirty="0" err="1"/>
              <a:t>етілген</a:t>
            </a:r>
            <a:r>
              <a:rPr lang="ru-RU" sz="3200" dirty="0"/>
              <a:t> </a:t>
            </a:r>
            <a:r>
              <a:rPr lang="ru-RU" sz="3200" dirty="0" err="1"/>
              <a:t>жоғары</a:t>
            </a:r>
            <a:r>
              <a:rPr lang="ru-RU" sz="3200" dirty="0"/>
              <a:t> </a:t>
            </a:r>
            <a:r>
              <a:rPr lang="ru-RU" sz="3200" dirty="0" err="1"/>
              <a:t>кернеуі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b="1" dirty="0" err="1"/>
              <a:t>Кемшіліктер</a:t>
            </a:r>
            <a:endParaRPr lang="ru-RU" sz="3200" b="1" dirty="0"/>
          </a:p>
          <a:p>
            <a:r>
              <a:rPr lang="ru-RU" sz="3200" dirty="0" err="1"/>
              <a:t>Төмен</a:t>
            </a:r>
            <a:r>
              <a:rPr lang="ru-RU" sz="3200" dirty="0"/>
              <a:t> ток </a:t>
            </a:r>
            <a:r>
              <a:rPr lang="ru-RU" sz="3200" dirty="0" err="1"/>
              <a:t>күшеюі</a:t>
            </a:r>
            <a:r>
              <a:rPr lang="ru-RU" sz="3200" dirty="0"/>
              <a:t>, </a:t>
            </a:r>
            <a:r>
              <a:rPr lang="el-GR" sz="3200" dirty="0"/>
              <a:t>α </a:t>
            </a:r>
            <a:r>
              <a:rPr lang="ru-RU" sz="3200" dirty="0" err="1"/>
              <a:t>әрқашан</a:t>
            </a:r>
            <a:r>
              <a:rPr lang="ru-RU" sz="3200" dirty="0"/>
              <a:t> 1-ден </a:t>
            </a:r>
            <a:r>
              <a:rPr lang="ru-RU" sz="3200" dirty="0" err="1"/>
              <a:t>сәл</a:t>
            </a:r>
            <a:r>
              <a:rPr lang="ru-RU" sz="3200" dirty="0"/>
              <a:t> аз</a:t>
            </a:r>
          </a:p>
          <a:p>
            <a:r>
              <a:rPr lang="ru-RU" sz="3200" dirty="0" err="1"/>
              <a:t>Төмен</a:t>
            </a:r>
            <a:r>
              <a:rPr lang="ru-RU" sz="3200" dirty="0"/>
              <a:t> </a:t>
            </a:r>
            <a:r>
              <a:rPr lang="ru-RU" sz="3200" dirty="0" err="1"/>
              <a:t>кіріс</a:t>
            </a:r>
            <a:r>
              <a:rPr lang="ru-RU" sz="3200" dirty="0"/>
              <a:t> </a:t>
            </a:r>
            <a:r>
              <a:rPr lang="ru-RU" sz="3200" dirty="0" err="1"/>
              <a:t>кедергісі</a:t>
            </a:r>
            <a:endParaRPr lang="ru-KZ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DA005-0CB9-B24E-1BAF-FC849B74E265}"/>
              </a:ext>
            </a:extLst>
          </p:cNvPr>
          <p:cNvSpPr txBox="1"/>
          <p:nvPr/>
        </p:nvSpPr>
        <p:spPr>
          <a:xfrm>
            <a:off x="6096000" y="1809095"/>
            <a:ext cx="556768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KZ" sz="3200" dirty="0"/>
              <a:t>Миллер </a:t>
            </a:r>
            <a:r>
              <a:rPr lang="ru-KZ" sz="3200" dirty="0" err="1"/>
              <a:t>эффектісі</a:t>
            </a:r>
            <a:r>
              <a:rPr lang="ru-KZ" sz="3200" dirty="0"/>
              <a:t> –</a:t>
            </a:r>
            <a:r>
              <a:rPr lang="ru-KZ" sz="3200" dirty="0" err="1"/>
              <a:t>шығуынан</a:t>
            </a:r>
            <a:r>
              <a:rPr lang="ru-KZ" sz="3200" dirty="0"/>
              <a:t> </a:t>
            </a:r>
            <a:r>
              <a:rPr lang="ru-KZ" sz="3200" dirty="0" err="1"/>
              <a:t>кіріске</a:t>
            </a:r>
            <a:r>
              <a:rPr lang="ru-KZ" sz="3200" dirty="0"/>
              <a:t> </a:t>
            </a:r>
            <a:r>
              <a:rPr lang="ru-KZ" sz="3200" dirty="0" err="1"/>
              <a:t>кері</a:t>
            </a:r>
            <a:r>
              <a:rPr lang="ru-KZ" sz="3200" dirty="0"/>
              <a:t> </a:t>
            </a:r>
            <a:r>
              <a:rPr lang="ru-KZ" sz="3200" dirty="0" err="1"/>
              <a:t>байланыстың</a:t>
            </a:r>
            <a:r>
              <a:rPr lang="kk-KZ" sz="3200" dirty="0"/>
              <a:t> болуы салдарынан</a:t>
            </a:r>
            <a:r>
              <a:rPr lang="ru-KZ" sz="3200" dirty="0"/>
              <a:t> </a:t>
            </a:r>
            <a:r>
              <a:rPr lang="ru-KZ" sz="3200" dirty="0" err="1"/>
              <a:t>инверт</a:t>
            </a:r>
            <a:r>
              <a:rPr lang="kk-KZ" sz="3200" dirty="0"/>
              <a:t>теуші</a:t>
            </a:r>
            <a:r>
              <a:rPr lang="ru-KZ" sz="3200" dirty="0"/>
              <a:t> </a:t>
            </a:r>
            <a:r>
              <a:rPr lang="ru-KZ" sz="3200" dirty="0" err="1"/>
              <a:t>күшейткіш</a:t>
            </a:r>
            <a:r>
              <a:rPr lang="ru-KZ" sz="3200" dirty="0"/>
              <a:t> </a:t>
            </a:r>
            <a:r>
              <a:rPr lang="ru-KZ" sz="3200" dirty="0" err="1"/>
              <a:t>элементтің</a:t>
            </a:r>
            <a:r>
              <a:rPr lang="ru-KZ" sz="3200" dirty="0"/>
              <a:t> </a:t>
            </a:r>
            <a:r>
              <a:rPr lang="ru-KZ" sz="3200" dirty="0" err="1"/>
              <a:t>эквивалентті</a:t>
            </a:r>
            <a:r>
              <a:rPr lang="kk-KZ" sz="3200" dirty="0"/>
              <a:t> </a:t>
            </a:r>
            <a:r>
              <a:rPr lang="ru-KZ" sz="3200" dirty="0" err="1"/>
              <a:t>сыйымдылығының</a:t>
            </a:r>
            <a:r>
              <a:rPr lang="ru-KZ" sz="3200" dirty="0"/>
              <a:t> </a:t>
            </a:r>
            <a:r>
              <a:rPr lang="ru-KZ" sz="3200" dirty="0" err="1"/>
              <a:t>артуы</a:t>
            </a:r>
            <a:r>
              <a:rPr lang="ru-K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31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EF07-950E-54C3-32DE-B75F7692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635"/>
            <a:ext cx="11008360" cy="1325563"/>
          </a:xfrm>
        </p:spPr>
        <p:txBody>
          <a:bodyPr>
            <a:normAutofit/>
          </a:bodyPr>
          <a:lstStyle/>
          <a:p>
            <a:r>
              <a:rPr lang="kk-KZ" sz="3600" dirty="0"/>
              <a:t>Қосылу схемалары. </a:t>
            </a:r>
            <a:r>
              <a:rPr lang="kk-KZ" sz="3600" dirty="0">
                <a:highlight>
                  <a:srgbClr val="00FF00"/>
                </a:highlight>
              </a:rPr>
              <a:t>Ортақ эмиттерлі қосылыс схемасы </a:t>
            </a: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29B39-851D-8303-B9C3-1B7500B3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6" y="825832"/>
            <a:ext cx="10515600" cy="15968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күш.коэффициенті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шығ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кір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/(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α/(1-α) = β [β&gt;&gt;1].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Кіріс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кедергіс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AB2CC3BB-2501-A62E-1773-8225C62B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80" y="1728254"/>
            <a:ext cx="5138420" cy="48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33E7C-D5F1-0133-FB4E-C37ABA18989E}"/>
              </a:ext>
            </a:extLst>
          </p:cNvPr>
          <p:cNvSpPr txBox="1"/>
          <p:nvPr/>
        </p:nvSpPr>
        <p:spPr>
          <a:xfrm>
            <a:off x="138052" y="2230868"/>
            <a:ext cx="67401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b="1" dirty="0" err="1"/>
              <a:t>Артықшылықтары</a:t>
            </a:r>
            <a:endParaRPr lang="ru-KZ" sz="2400" b="1" dirty="0"/>
          </a:p>
          <a:p>
            <a:r>
              <a:rPr lang="kk-KZ" sz="2400" dirty="0"/>
              <a:t>Тоқ бойынша үлкен КК</a:t>
            </a:r>
            <a:r>
              <a:rPr lang="ru-KZ" sz="2400" dirty="0"/>
              <a:t>.</a:t>
            </a:r>
          </a:p>
          <a:p>
            <a:r>
              <a:rPr lang="kk-KZ" sz="2400" dirty="0"/>
              <a:t>К</a:t>
            </a:r>
            <a:r>
              <a:rPr lang="ru-KZ" sz="2400" dirty="0" err="1"/>
              <a:t>ернеу</a:t>
            </a:r>
            <a:r>
              <a:rPr lang="kk-KZ" sz="2400" dirty="0"/>
              <a:t> бойынша үлкен КК</a:t>
            </a:r>
            <a:r>
              <a:rPr lang="ru-KZ" sz="2400" dirty="0"/>
              <a:t>.</a:t>
            </a:r>
          </a:p>
          <a:p>
            <a:r>
              <a:rPr lang="kk-KZ" sz="2400" dirty="0"/>
              <a:t>Қ</a:t>
            </a:r>
            <a:r>
              <a:rPr lang="ru-KZ" sz="2400" dirty="0" err="1"/>
              <a:t>уатты</a:t>
            </a:r>
            <a:r>
              <a:rPr lang="kk-KZ" sz="2400" dirty="0"/>
              <a:t> ең үлкен күшеюі</a:t>
            </a:r>
            <a:r>
              <a:rPr lang="ru-KZ" sz="2400" dirty="0"/>
              <a:t>.</a:t>
            </a:r>
          </a:p>
          <a:p>
            <a:r>
              <a:rPr lang="ru-KZ" sz="2400" dirty="0" err="1"/>
              <a:t>Бір</a:t>
            </a:r>
            <a:r>
              <a:rPr lang="ru-KZ" sz="2400" dirty="0"/>
              <a:t> </a:t>
            </a:r>
            <a:r>
              <a:rPr lang="ru-KZ" sz="2400" dirty="0" err="1"/>
              <a:t>қуат</a:t>
            </a:r>
            <a:r>
              <a:rPr lang="ru-KZ" sz="2400" dirty="0"/>
              <a:t> </a:t>
            </a:r>
            <a:r>
              <a:rPr lang="ru-KZ" sz="2400" dirty="0" err="1"/>
              <a:t>көзімен</a:t>
            </a:r>
            <a:r>
              <a:rPr lang="ru-KZ" sz="2400" dirty="0"/>
              <a:t> </a:t>
            </a:r>
            <a:r>
              <a:rPr lang="ru-KZ" sz="2400" dirty="0" err="1"/>
              <a:t>жұмыс</a:t>
            </a:r>
            <a:r>
              <a:rPr lang="ru-KZ" sz="2400" dirty="0"/>
              <a:t> </a:t>
            </a:r>
            <a:r>
              <a:rPr lang="ru-KZ" sz="2400" dirty="0" err="1"/>
              <a:t>істеуге</a:t>
            </a:r>
            <a:r>
              <a:rPr lang="ru-KZ" sz="2400" dirty="0"/>
              <a:t> </a:t>
            </a:r>
            <a:r>
              <a:rPr lang="ru-KZ" sz="2400" dirty="0" err="1"/>
              <a:t>болады</a:t>
            </a:r>
            <a:r>
              <a:rPr lang="ru-KZ" sz="2400" dirty="0"/>
              <a:t>.</a:t>
            </a:r>
          </a:p>
          <a:p>
            <a:r>
              <a:rPr lang="ru-KZ" sz="2400" dirty="0" err="1"/>
              <a:t>Айнымалы</a:t>
            </a:r>
            <a:r>
              <a:rPr lang="ru-KZ" sz="2400" dirty="0"/>
              <a:t> </a:t>
            </a:r>
            <a:r>
              <a:rPr lang="ru-KZ" sz="2400" dirty="0" err="1"/>
              <a:t>токтың</a:t>
            </a:r>
            <a:r>
              <a:rPr lang="ru-KZ" sz="2400" dirty="0"/>
              <a:t> </a:t>
            </a:r>
            <a:r>
              <a:rPr lang="ru-KZ" sz="2400" dirty="0" err="1"/>
              <a:t>шығыс</a:t>
            </a:r>
            <a:r>
              <a:rPr lang="ru-KZ" sz="2400" dirty="0"/>
              <a:t> </a:t>
            </a:r>
            <a:r>
              <a:rPr lang="ru-KZ" sz="2400" dirty="0" err="1"/>
              <a:t>кернеуі</a:t>
            </a:r>
            <a:r>
              <a:rPr lang="ru-KZ" sz="2400" dirty="0"/>
              <a:t> </a:t>
            </a:r>
            <a:r>
              <a:rPr lang="ru-KZ" sz="2400" dirty="0" err="1"/>
              <a:t>кіріске</a:t>
            </a:r>
            <a:r>
              <a:rPr lang="ru-KZ" sz="2400" dirty="0"/>
              <a:t> </a:t>
            </a:r>
            <a:r>
              <a:rPr lang="ru-KZ" sz="2400" dirty="0" err="1"/>
              <a:t>қатысты</a:t>
            </a:r>
            <a:r>
              <a:rPr lang="ru-KZ" sz="2400" dirty="0"/>
              <a:t> </a:t>
            </a:r>
            <a:r>
              <a:rPr lang="ru-KZ" sz="2400" dirty="0" err="1"/>
              <a:t>төңкерілген</a:t>
            </a:r>
            <a:r>
              <a:rPr lang="ru-KZ" sz="2400" dirty="0"/>
              <a:t>.</a:t>
            </a:r>
          </a:p>
          <a:p>
            <a:r>
              <a:rPr lang="ru-KZ" sz="2400" b="1" dirty="0" err="1"/>
              <a:t>Кемшіліктер</a:t>
            </a:r>
            <a:endParaRPr lang="ru-KZ" sz="2400" b="1" dirty="0"/>
          </a:p>
          <a:p>
            <a:r>
              <a:rPr lang="ru-KZ" sz="2400" dirty="0" err="1"/>
              <a:t>Оның</a:t>
            </a:r>
            <a:r>
              <a:rPr lang="ru-KZ" sz="2400" dirty="0"/>
              <a:t> </a:t>
            </a:r>
            <a:r>
              <a:rPr lang="ru-KZ" sz="2400" dirty="0" err="1"/>
              <a:t>температуралық</a:t>
            </a:r>
            <a:r>
              <a:rPr lang="ru-KZ" sz="2400" dirty="0"/>
              <a:t> </a:t>
            </a:r>
            <a:r>
              <a:rPr lang="ru-KZ" sz="2400" dirty="0" err="1"/>
              <a:t>тұрақтылығы</a:t>
            </a:r>
            <a:r>
              <a:rPr lang="ru-KZ" sz="2400" dirty="0"/>
              <a:t> </a:t>
            </a:r>
            <a:r>
              <a:rPr lang="ru-KZ" sz="2400" dirty="0" err="1"/>
              <a:t>төмен</a:t>
            </a:r>
            <a:r>
              <a:rPr lang="ru-KZ" sz="2400" dirty="0"/>
              <a:t>. </a:t>
            </a:r>
            <a:r>
              <a:rPr lang="ru-KZ" sz="2400" dirty="0" err="1"/>
              <a:t>Мұндай</a:t>
            </a:r>
            <a:r>
              <a:rPr lang="ru-KZ" sz="2400" dirty="0"/>
              <a:t> </a:t>
            </a:r>
            <a:r>
              <a:rPr lang="ru-KZ" sz="2400" dirty="0" err="1"/>
              <a:t>қосудың</a:t>
            </a:r>
            <a:r>
              <a:rPr lang="ru-KZ" sz="2400" dirty="0"/>
              <a:t> </a:t>
            </a:r>
            <a:r>
              <a:rPr lang="ru-KZ" sz="2400" dirty="0" err="1"/>
              <a:t>жиілік</a:t>
            </a:r>
            <a:r>
              <a:rPr lang="ru-KZ" sz="2400" dirty="0"/>
              <a:t> </a:t>
            </a:r>
            <a:r>
              <a:rPr lang="ru-KZ" sz="2400" dirty="0" err="1"/>
              <a:t>қасиеттері</a:t>
            </a:r>
            <a:r>
              <a:rPr lang="ru-KZ" sz="2400" dirty="0"/>
              <a:t> Миллер </a:t>
            </a:r>
            <a:r>
              <a:rPr lang="ru-KZ" sz="2400" dirty="0" err="1"/>
              <a:t>эффектісіне</a:t>
            </a:r>
            <a:r>
              <a:rPr lang="ru-KZ" sz="2400" dirty="0"/>
              <a:t> </a:t>
            </a:r>
            <a:r>
              <a:rPr lang="ru-KZ" sz="2400" dirty="0" err="1"/>
              <a:t>байланысты</a:t>
            </a:r>
            <a:r>
              <a:rPr lang="ru-KZ" sz="2400" dirty="0"/>
              <a:t> </a:t>
            </a:r>
            <a:r>
              <a:rPr lang="ru-KZ" sz="2400" dirty="0" err="1"/>
              <a:t>жалпы</a:t>
            </a:r>
            <a:r>
              <a:rPr lang="ru-KZ" sz="2400" dirty="0"/>
              <a:t> </a:t>
            </a:r>
            <a:r>
              <a:rPr lang="ru-KZ" sz="2400" dirty="0" err="1"/>
              <a:t>базалық</a:t>
            </a:r>
            <a:r>
              <a:rPr lang="ru-KZ" sz="2400" dirty="0"/>
              <a:t> </a:t>
            </a:r>
            <a:r>
              <a:rPr lang="ru-KZ" sz="2400" dirty="0" err="1"/>
              <a:t>схемамен</a:t>
            </a:r>
            <a:r>
              <a:rPr lang="ru-KZ" sz="2400" dirty="0"/>
              <a:t> </a:t>
            </a:r>
            <a:r>
              <a:rPr lang="ru-KZ" sz="2400" dirty="0" err="1"/>
              <a:t>салыстырғанда</a:t>
            </a:r>
            <a:r>
              <a:rPr lang="ru-KZ" sz="2400" dirty="0"/>
              <a:t> </a:t>
            </a:r>
            <a:r>
              <a:rPr lang="ru-KZ" sz="2400" dirty="0" err="1"/>
              <a:t>айтарлықтай</a:t>
            </a:r>
            <a:r>
              <a:rPr lang="ru-KZ" sz="2400" dirty="0"/>
              <a:t> </a:t>
            </a:r>
            <a:r>
              <a:rPr lang="ru-KZ" sz="2400" dirty="0" err="1"/>
              <a:t>нашар</a:t>
            </a:r>
            <a:r>
              <a:rPr lang="ru-KZ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96A72-F3E3-D467-8172-BD350D16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68" y="2381250"/>
            <a:ext cx="3076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A08B5-6C97-B201-096A-32DA17AE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1" y="-132573"/>
            <a:ext cx="11982253" cy="983293"/>
          </a:xfrm>
        </p:spPr>
        <p:txBody>
          <a:bodyPr>
            <a:normAutofit/>
          </a:bodyPr>
          <a:lstStyle/>
          <a:p>
            <a:r>
              <a:rPr lang="kk-KZ" sz="3600" dirty="0"/>
              <a:t>Қосылу схемалары. </a:t>
            </a:r>
            <a:r>
              <a:rPr lang="kk-KZ" sz="3600" dirty="0">
                <a:highlight>
                  <a:srgbClr val="00FF00"/>
                </a:highlight>
              </a:rPr>
              <a:t>Ортақ коллекторлы қосылыс схемасы </a:t>
            </a: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E1E41-1081-06F8-7E63-BD261137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4" y="1129223"/>
            <a:ext cx="11552551" cy="139516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күш.коэффициенті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/(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= 1/(1-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α) = β+1 [β&gt;&gt;1].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Кіріс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кедергіс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(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)/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06D5E-1DE5-563A-AE77-0BF25227C35B}"/>
              </a:ext>
            </a:extLst>
          </p:cNvPr>
          <p:cNvSpPr txBox="1"/>
          <p:nvPr/>
        </p:nvSpPr>
        <p:spPr>
          <a:xfrm>
            <a:off x="515697" y="2977218"/>
            <a:ext cx="50596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b="1" dirty="0" err="1"/>
              <a:t>Артықшылықтары</a:t>
            </a:r>
            <a:endParaRPr lang="ru-KZ" sz="2800" b="1" dirty="0"/>
          </a:p>
          <a:p>
            <a:r>
              <a:rPr lang="ru-KZ" sz="2800" dirty="0" err="1"/>
              <a:t>Үлкен</a:t>
            </a:r>
            <a:r>
              <a:rPr lang="ru-KZ" sz="2800" dirty="0"/>
              <a:t> </a:t>
            </a:r>
            <a:r>
              <a:rPr lang="ru-KZ" sz="2800" dirty="0" err="1"/>
              <a:t>кіріс</a:t>
            </a:r>
            <a:r>
              <a:rPr lang="ru-KZ" sz="2800" dirty="0"/>
              <a:t> </a:t>
            </a:r>
            <a:r>
              <a:rPr lang="ru-KZ" sz="2800" dirty="0" err="1"/>
              <a:t>кедергісі</a:t>
            </a:r>
            <a:r>
              <a:rPr lang="ru-KZ" sz="2800" dirty="0"/>
              <a:t>.</a:t>
            </a:r>
          </a:p>
          <a:p>
            <a:r>
              <a:rPr lang="ru-KZ" sz="2800" dirty="0" err="1"/>
              <a:t>Төмен</a:t>
            </a:r>
            <a:r>
              <a:rPr lang="ru-KZ" sz="2800" dirty="0"/>
              <a:t> </a:t>
            </a:r>
            <a:r>
              <a:rPr lang="ru-KZ" sz="2800" dirty="0" err="1"/>
              <a:t>шығыс</a:t>
            </a:r>
            <a:r>
              <a:rPr lang="ru-KZ" sz="2800" dirty="0"/>
              <a:t> </a:t>
            </a:r>
            <a:r>
              <a:rPr lang="ru-KZ" sz="2800" dirty="0" err="1"/>
              <a:t>кедергісі</a:t>
            </a:r>
            <a:r>
              <a:rPr lang="ru-KZ" sz="2800" dirty="0"/>
              <a:t>.</a:t>
            </a:r>
          </a:p>
          <a:p>
            <a:r>
              <a:rPr lang="ru-KZ" sz="2800" b="1" dirty="0" err="1"/>
              <a:t>Кемшіліктер</a:t>
            </a:r>
            <a:endParaRPr lang="ru-KZ" sz="2800" b="1" dirty="0"/>
          </a:p>
          <a:p>
            <a:r>
              <a:rPr lang="ru-KZ" sz="2800" dirty="0" err="1"/>
              <a:t>Кернеудің</a:t>
            </a:r>
            <a:r>
              <a:rPr lang="ru-KZ" sz="2800" dirty="0"/>
              <a:t> </a:t>
            </a:r>
            <a:r>
              <a:rPr lang="ru-KZ" sz="2800" dirty="0" err="1"/>
              <a:t>күшеюі</a:t>
            </a:r>
            <a:r>
              <a:rPr lang="ru-KZ" sz="2800" dirty="0"/>
              <a:t> 1-ден </a:t>
            </a:r>
            <a:r>
              <a:rPr lang="ru-KZ" sz="2800" dirty="0" err="1"/>
              <a:t>сәл</a:t>
            </a:r>
            <a:r>
              <a:rPr lang="ru-KZ" sz="2800" dirty="0"/>
              <a:t> аз.</a:t>
            </a:r>
          </a:p>
          <a:p>
            <a:r>
              <a:rPr lang="ru-KZ" sz="2800" dirty="0" err="1"/>
              <a:t>Мұндай</a:t>
            </a:r>
            <a:r>
              <a:rPr lang="ru-KZ" sz="2800" dirty="0"/>
              <a:t> </a:t>
            </a:r>
            <a:r>
              <a:rPr lang="ru-KZ" sz="2800" dirty="0" err="1"/>
              <a:t>тізбекті</a:t>
            </a:r>
            <a:r>
              <a:rPr lang="ru-KZ" sz="2800" dirty="0"/>
              <a:t> </a:t>
            </a:r>
            <a:r>
              <a:rPr lang="ru-KZ" sz="2800" dirty="0" err="1"/>
              <a:t>жиі</a:t>
            </a:r>
            <a:r>
              <a:rPr lang="ru-KZ" sz="2800" dirty="0"/>
              <a:t> «эмиттер</a:t>
            </a:r>
            <a:r>
              <a:rPr lang="kk-KZ" sz="2800" dirty="0"/>
              <a:t>лік</a:t>
            </a:r>
            <a:r>
              <a:rPr lang="ru-KZ" sz="2800" dirty="0"/>
              <a:t> </a:t>
            </a:r>
            <a:r>
              <a:rPr lang="kk-KZ" sz="2800" dirty="0"/>
              <a:t>қайталағыш</a:t>
            </a:r>
            <a:r>
              <a:rPr lang="ru-KZ" sz="2800" dirty="0"/>
              <a:t>» </a:t>
            </a:r>
            <a:r>
              <a:rPr lang="ru-KZ" sz="2800" dirty="0" err="1"/>
              <a:t>деп</a:t>
            </a:r>
            <a:r>
              <a:rPr lang="ru-KZ" sz="2800" dirty="0"/>
              <a:t> </a:t>
            </a:r>
            <a:r>
              <a:rPr lang="ru-KZ" sz="2800" dirty="0" err="1"/>
              <a:t>атайды</a:t>
            </a:r>
            <a:r>
              <a:rPr lang="ru-KZ" sz="2800" dirty="0"/>
              <a:t>.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93BC6BD0-3FC0-764F-7561-C2A4AEBB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81" y="2524390"/>
            <a:ext cx="4437379" cy="41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8EDAA1-EC09-07E7-7831-5CF547E0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45" y="2620030"/>
            <a:ext cx="31718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9F7F0-F171-6F4B-29B0-52621EA3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17" y="89821"/>
            <a:ext cx="5129981" cy="785249"/>
          </a:xfrm>
        </p:spPr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параметрлері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8275F-4207-2305-D21F-EC10E5A5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1009547"/>
            <a:ext cx="5690419" cy="4351338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беру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коэффициенті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Кіріс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кедергісі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Сыртқы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өткізгіштігі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Коллектор-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эмиттердің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кері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Қосылу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уақыты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аза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тоғын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беру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коэффициентінің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шекті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жиілігі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оллектордың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кері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Максималды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рұқсат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етілген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BC42F-8FD6-84C9-6267-AB0D58325D4F}"/>
              </a:ext>
            </a:extLst>
          </p:cNvPr>
          <p:cNvSpPr txBox="1"/>
          <p:nvPr/>
        </p:nvSpPr>
        <p:spPr>
          <a:xfrm>
            <a:off x="6558116" y="875070"/>
            <a:ext cx="515947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Т.дың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параметрлері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меншікті</a:t>
            </a:r>
            <a:r>
              <a:rPr lang="ru-RU" sz="3200" b="0" i="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алғашқы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және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екіншілік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болып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бөлінеді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Меншіктілер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қосылу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схемасына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тәуелді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КК α;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r</a:t>
            </a:r>
            <a:r>
              <a:rPr lang="ru-RU" sz="3200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э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3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r</a:t>
            </a:r>
            <a:r>
              <a:rPr lang="ru-RU" sz="3200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к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3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r</a:t>
            </a:r>
            <a:r>
              <a:rPr lang="ru-RU" sz="3200" baseline="-25000" dirty="0" err="1">
                <a:solidFill>
                  <a:srgbClr val="202122"/>
                </a:solidFill>
                <a:latin typeface="Arial" panose="020B0604020202020204" pitchFamily="34" charset="0"/>
              </a:rPr>
              <a:t>б</a:t>
            </a:r>
            <a:r>
              <a:rPr lang="ru-RU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эмиттердің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коллектордың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базаның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айнымалы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тоқ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кедергілері</a:t>
            </a:r>
            <a:endParaRPr lang="ru-RU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KZ" sz="32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8F31793-62DB-987D-A7D3-FC864071D03B}"/>
              </a:ext>
            </a:extLst>
          </p:cNvPr>
          <p:cNvCxnSpPr/>
          <p:nvPr/>
        </p:nvCxnSpPr>
        <p:spPr>
          <a:xfrm>
            <a:off x="6096000" y="1009547"/>
            <a:ext cx="0" cy="485047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1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61E1D-53EA-E54C-88BB-5536FC6F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289"/>
            <a:ext cx="10515600" cy="1325563"/>
          </a:xfrm>
        </p:spPr>
        <p:txBody>
          <a:bodyPr/>
          <a:lstStyle/>
          <a:p>
            <a:r>
              <a:rPr lang="kk-KZ" dirty="0"/>
              <a:t>Екіншілк </a:t>
            </a:r>
            <a:r>
              <a:rPr lang="en-US" b="1" i="1" dirty="0"/>
              <a:t>h</a:t>
            </a:r>
            <a:r>
              <a:rPr lang="en-US" dirty="0"/>
              <a:t>-</a:t>
            </a:r>
            <a:r>
              <a:rPr lang="kk-KZ" dirty="0"/>
              <a:t>параметрлер.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27724-A43C-B492-754E-F2678CBB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4" y="1118274"/>
            <a:ext cx="4849430" cy="3660203"/>
          </a:xfrm>
        </p:spPr>
        <p:txBody>
          <a:bodyPr/>
          <a:lstStyle/>
          <a:p>
            <a:pPr algn="just"/>
            <a:r>
              <a:rPr lang="ru-RU" dirty="0" err="1">
                <a:highlight>
                  <a:srgbClr val="00FF00"/>
                </a:highlight>
              </a:rPr>
              <a:t>Кіріс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кедергісі</a:t>
            </a:r>
            <a:r>
              <a:rPr lang="ru-RU" dirty="0"/>
              <a:t> - </a:t>
            </a:r>
            <a:r>
              <a:rPr lang="ru-RU" dirty="0" err="1"/>
              <a:t>шығысы</a:t>
            </a:r>
            <a:r>
              <a:rPr lang="ru-RU" dirty="0"/>
              <a:t> </a:t>
            </a:r>
            <a:r>
              <a:rPr lang="ru-RU" dirty="0" err="1"/>
              <a:t>тұйықталған</a:t>
            </a:r>
            <a:r>
              <a:rPr lang="ru-RU" dirty="0"/>
              <a:t>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транзистордың</a:t>
            </a:r>
            <a:r>
              <a:rPr lang="ru-RU" dirty="0"/>
              <a:t> </a:t>
            </a:r>
            <a:r>
              <a:rPr lang="ru-RU" dirty="0" err="1"/>
              <a:t>кірісндегі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.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өзгеруі</a:t>
            </a:r>
            <a:r>
              <a:rPr lang="ru-RU" dirty="0"/>
              <a:t>,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кернеуінен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әсерінсіз</a:t>
            </a:r>
            <a:r>
              <a:rPr lang="ru-RU" dirty="0"/>
              <a:t>,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кернеуінің</a:t>
            </a:r>
            <a:r>
              <a:rPr lang="ru-RU" dirty="0"/>
              <a:t> </a:t>
            </a:r>
            <a:r>
              <a:rPr lang="ru-RU" dirty="0" err="1"/>
              <a:t>өзгеруінің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1028" name="Picture 4" descr="рис. 1.81">
            <a:extLst>
              <a:ext uri="{FF2B5EF4-FFF2-40B4-BE49-F238E27FC236}">
                <a16:creationId xmlns:a16="http://schemas.microsoft.com/office/drawing/2014/main" id="{2A8F1B93-377D-0184-D845-02B7444BD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1"/>
          <a:stretch/>
        </p:blipFill>
        <p:spPr bwMode="auto">
          <a:xfrm>
            <a:off x="5537688" y="1019379"/>
            <a:ext cx="6320282" cy="27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рмула 1">
            <a:extLst>
              <a:ext uri="{FF2B5EF4-FFF2-40B4-BE49-F238E27FC236}">
                <a16:creationId xmlns:a16="http://schemas.microsoft.com/office/drawing/2014/main" id="{059CA6C2-0339-B78C-38B1-8F9C71A9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84" y="4150962"/>
            <a:ext cx="4750056" cy="16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DD170-F396-BD99-5AC1-DE244AB6A684}"/>
              </a:ext>
            </a:extLst>
          </p:cNvPr>
          <p:cNvSpPr txBox="1"/>
          <p:nvPr/>
        </p:nvSpPr>
        <p:spPr>
          <a:xfrm>
            <a:off x="1730477" y="4690381"/>
            <a:ext cx="2566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sz="32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32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endParaRPr lang="ru-KZ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31E4D-3057-A083-FF14-B0FA87D67EA7}"/>
              </a:ext>
            </a:extLst>
          </p:cNvPr>
          <p:cNvSpPr txBox="1"/>
          <p:nvPr/>
        </p:nvSpPr>
        <p:spPr>
          <a:xfrm>
            <a:off x="2094270" y="5614626"/>
            <a:ext cx="197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32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0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08219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34299-5D0F-FA3A-D6E0-17810A91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4" y="2927555"/>
            <a:ext cx="6140099" cy="3642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FDD3F-0AC5-15B8-738C-48322351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4" y="160773"/>
            <a:ext cx="8722596" cy="121772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4C81928-F87E-4823-CD34-3019ADAB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2148583"/>
            <a:ext cx="5589363" cy="44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2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ECA0F-7440-698A-F956-CD5FFBBB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" y="-175650"/>
            <a:ext cx="10515600" cy="1325563"/>
          </a:xfrm>
        </p:spPr>
        <p:txBody>
          <a:bodyPr/>
          <a:lstStyle/>
          <a:p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коэффициенті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375E6-89CF-C674-0913-70280323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3" y="1019399"/>
            <a:ext cx="6024715" cy="4997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err="1">
                <a:highlight>
                  <a:srgbClr val="00FF00"/>
                </a:highlight>
              </a:rPr>
              <a:t>Кернеудің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кері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байланыс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коэффициенті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/>
              <a:t>транзистордың</a:t>
            </a:r>
            <a:r>
              <a:rPr lang="ru-RU" sz="3200" dirty="0"/>
              <a:t> </a:t>
            </a:r>
            <a:r>
              <a:rPr lang="ru-RU" sz="3200" dirty="0" err="1"/>
              <a:t>кірісіне</a:t>
            </a:r>
            <a:r>
              <a:rPr lang="ru-RU" sz="3200" dirty="0"/>
              <a:t> </a:t>
            </a:r>
            <a:r>
              <a:rPr lang="ru-RU" sz="3200" dirty="0" err="1"/>
              <a:t>ондағы</a:t>
            </a:r>
            <a:r>
              <a:rPr lang="ru-RU" sz="3200" dirty="0"/>
              <a:t> </a:t>
            </a:r>
            <a:r>
              <a:rPr lang="ru-RU" sz="3200" dirty="0" err="1"/>
              <a:t>кері</a:t>
            </a:r>
            <a:r>
              <a:rPr lang="ru-RU" sz="3200" dirty="0"/>
              <a:t> </a:t>
            </a:r>
            <a:r>
              <a:rPr lang="ru-RU" sz="3200" dirty="0" err="1"/>
              <a:t>байланыс</a:t>
            </a:r>
            <a:r>
              <a:rPr lang="ru-RU" sz="3200" dirty="0"/>
              <a:t> </a:t>
            </a:r>
            <a:r>
              <a:rPr lang="ru-RU" sz="3200" dirty="0" err="1"/>
              <a:t>есебінен</a:t>
            </a:r>
            <a:r>
              <a:rPr lang="ru-RU" sz="3200" dirty="0"/>
              <a:t> </a:t>
            </a:r>
            <a:r>
              <a:rPr lang="ru-RU" sz="3200" dirty="0" err="1"/>
              <a:t>шығыс</a:t>
            </a:r>
            <a:r>
              <a:rPr lang="ru-RU" sz="3200" dirty="0"/>
              <a:t> </a:t>
            </a:r>
            <a:r>
              <a:rPr lang="ru-RU" sz="3200" dirty="0" err="1"/>
              <a:t>айнымалы</a:t>
            </a:r>
            <a:r>
              <a:rPr lang="ru-RU" sz="3200" dirty="0"/>
              <a:t> ток </a:t>
            </a:r>
            <a:r>
              <a:rPr lang="ru-RU" sz="3200" dirty="0" err="1"/>
              <a:t>кернеуінің</a:t>
            </a:r>
            <a:r>
              <a:rPr lang="ru-RU" sz="3200" dirty="0"/>
              <a:t> </a:t>
            </a:r>
            <a:r>
              <a:rPr lang="ru-RU" sz="3200" dirty="0" err="1"/>
              <a:t>қандай</a:t>
            </a:r>
            <a:r>
              <a:rPr lang="ru-RU" sz="3200" dirty="0"/>
              <a:t> </a:t>
            </a:r>
            <a:r>
              <a:rPr lang="ru-RU" sz="3200" dirty="0" err="1"/>
              <a:t>бөлігі</a:t>
            </a:r>
            <a:r>
              <a:rPr lang="ru-RU" sz="3200" dirty="0"/>
              <a:t> </a:t>
            </a:r>
            <a:r>
              <a:rPr lang="ru-RU" sz="3200" dirty="0" err="1"/>
              <a:t>берілетінін</a:t>
            </a:r>
            <a:r>
              <a:rPr lang="ru-RU" sz="3200" dirty="0"/>
              <a:t> </a:t>
            </a:r>
            <a:r>
              <a:rPr lang="ru-RU" sz="3200" dirty="0" err="1"/>
              <a:t>көрсетеді</a:t>
            </a:r>
            <a:r>
              <a:rPr lang="ru-RU" sz="3200" dirty="0"/>
              <a:t>. </a:t>
            </a:r>
            <a:r>
              <a:rPr lang="ru-RU" sz="3200" dirty="0" err="1"/>
              <a:t>Транзистордың</a:t>
            </a:r>
            <a:r>
              <a:rPr lang="ru-RU" sz="3200" dirty="0"/>
              <a:t> </a:t>
            </a:r>
            <a:r>
              <a:rPr lang="ru-RU" sz="3200" dirty="0" err="1"/>
              <a:t>кіріс</a:t>
            </a:r>
            <a:r>
              <a:rPr lang="ru-RU" sz="3200" dirty="0"/>
              <a:t> </a:t>
            </a:r>
            <a:r>
              <a:rPr lang="ru-RU" sz="3200" dirty="0" err="1"/>
              <a:t>тізбегінде</a:t>
            </a:r>
            <a:r>
              <a:rPr lang="ru-RU" sz="3200" dirty="0"/>
              <a:t> </a:t>
            </a:r>
            <a:r>
              <a:rPr lang="ru-RU" sz="3200" dirty="0" err="1"/>
              <a:t>айнымалы</a:t>
            </a:r>
            <a:r>
              <a:rPr lang="ru-RU" sz="3200" dirty="0"/>
              <a:t> ток </a:t>
            </a:r>
            <a:r>
              <a:rPr lang="ru-RU" sz="3200" dirty="0" err="1"/>
              <a:t>жоқ</a:t>
            </a:r>
            <a:r>
              <a:rPr lang="ru-RU" sz="3200" dirty="0"/>
              <a:t>, ал </a:t>
            </a:r>
            <a:r>
              <a:rPr lang="ru-RU" sz="3200" dirty="0" err="1"/>
              <a:t>кіріс</a:t>
            </a:r>
            <a:r>
              <a:rPr lang="ru-RU" sz="3200" dirty="0"/>
              <a:t> </a:t>
            </a:r>
            <a:r>
              <a:rPr lang="ru-RU" sz="3200" dirty="0" err="1"/>
              <a:t>кернеуінің</a:t>
            </a:r>
            <a:r>
              <a:rPr lang="ru-RU" sz="3200" dirty="0"/>
              <a:t> </a:t>
            </a:r>
            <a:r>
              <a:rPr lang="ru-RU" sz="3200" dirty="0" err="1"/>
              <a:t>өзгеруі</a:t>
            </a:r>
            <a:r>
              <a:rPr lang="ru-RU" sz="3200" dirty="0"/>
              <a:t> тек </a:t>
            </a:r>
            <a:r>
              <a:rPr lang="ru-RU" sz="3200" dirty="0" err="1"/>
              <a:t>шығыс</a:t>
            </a:r>
            <a:r>
              <a:rPr lang="ru-RU" sz="3200" dirty="0"/>
              <a:t> </a:t>
            </a:r>
            <a:r>
              <a:rPr lang="ru-RU" sz="3200" dirty="0" err="1"/>
              <a:t>кернеуінің</a:t>
            </a:r>
            <a:r>
              <a:rPr lang="ru-RU" sz="3200" dirty="0"/>
              <a:t> </a:t>
            </a:r>
            <a:r>
              <a:rPr lang="ru-RU" sz="3200" dirty="0" err="1"/>
              <a:t>өзгеруі</a:t>
            </a:r>
            <a:r>
              <a:rPr lang="ru-RU" sz="3200" dirty="0"/>
              <a:t> </a:t>
            </a:r>
            <a:r>
              <a:rPr lang="ru-RU" sz="3200" dirty="0" err="1"/>
              <a:t>нәтижесінде</a:t>
            </a:r>
            <a:r>
              <a:rPr lang="ru-RU" sz="3200" dirty="0"/>
              <a:t> </a:t>
            </a:r>
            <a:r>
              <a:rPr lang="ru-RU" sz="3200" dirty="0" err="1"/>
              <a:t>болады</a:t>
            </a:r>
            <a:r>
              <a:rPr lang="ru-RU" sz="3200" dirty="0"/>
              <a:t>.</a:t>
            </a:r>
            <a:endParaRPr lang="ru-KZ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C5D80-5FFC-B110-4439-ACA4A2522983}"/>
              </a:ext>
            </a:extLst>
          </p:cNvPr>
          <p:cNvSpPr txBox="1"/>
          <p:nvPr/>
        </p:nvSpPr>
        <p:spPr>
          <a:xfrm>
            <a:off x="277762" y="6016969"/>
            <a:ext cx="8534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40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202122"/>
                </a:solidFill>
                <a:latin typeface="Arial" panose="020B0604020202020204" pitchFamily="34" charset="0"/>
              </a:rPr>
              <a:t> = 0</a:t>
            </a:r>
            <a:r>
              <a:rPr lang="kk-KZ" sz="4000" dirty="0">
                <a:solidFill>
                  <a:srgbClr val="202122"/>
                </a:solidFill>
                <a:latin typeface="Arial" panose="020B0604020202020204" pitchFamily="34" charset="0"/>
              </a:rPr>
              <a:t> болғандағы </a:t>
            </a:r>
            <a:r>
              <a:rPr lang="en-US" sz="4000" i="1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en-US" sz="40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202122"/>
                </a:solidFill>
                <a:latin typeface="Arial" panose="020B0604020202020204" pitchFamily="34" charset="0"/>
              </a:rPr>
              <a:t>/</a:t>
            </a:r>
            <a:r>
              <a:rPr lang="en-US" sz="4000" i="1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en-US" sz="40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202122"/>
                </a:solidFill>
                <a:latin typeface="Arial" panose="020B0604020202020204" pitchFamily="34" charset="0"/>
              </a:rPr>
              <a:t>=</a:t>
            </a:r>
            <a:r>
              <a:rPr lang="en-US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sz="40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KZ" sz="4000" dirty="0"/>
          </a:p>
        </p:txBody>
      </p:sp>
      <p:pic>
        <p:nvPicPr>
          <p:cNvPr id="6" name="Picture 4" descr="рис. 1.81">
            <a:extLst>
              <a:ext uri="{FF2B5EF4-FFF2-40B4-BE49-F238E27FC236}">
                <a16:creationId xmlns:a16="http://schemas.microsoft.com/office/drawing/2014/main" id="{92620BC7-0ADF-95A0-7158-C68F7C387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5300" b="18301"/>
          <a:stretch/>
        </p:blipFill>
        <p:spPr bwMode="auto">
          <a:xfrm>
            <a:off x="6931743" y="1874786"/>
            <a:ext cx="5073445" cy="27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5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2A748-C403-AC81-6EB3-26EDDB82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-155985"/>
            <a:ext cx="10515600" cy="1325563"/>
          </a:xfrm>
        </p:spPr>
        <p:txBody>
          <a:bodyPr/>
          <a:lstStyle/>
          <a:p>
            <a:r>
              <a:rPr lang="ru-RU" dirty="0"/>
              <a:t>Ток беру </a:t>
            </a:r>
            <a:r>
              <a:rPr lang="ru-RU" dirty="0" err="1"/>
              <a:t>коэффициенті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D2395-DC3D-950D-BF28-78AE0465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2" y="1060518"/>
            <a:ext cx="5769077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highlight>
                  <a:srgbClr val="00FF00"/>
                </a:highlight>
              </a:rPr>
              <a:t>Ток беру </a:t>
            </a:r>
            <a:r>
              <a:rPr lang="ru-RU" sz="3600" dirty="0" err="1">
                <a:highlight>
                  <a:srgbClr val="00FF00"/>
                </a:highlight>
              </a:rPr>
              <a:t>коэффициенті</a:t>
            </a:r>
            <a:r>
              <a:rPr lang="ru-RU" sz="3600" dirty="0">
                <a:highlight>
                  <a:srgbClr val="00FF00"/>
                </a:highlight>
              </a:rPr>
              <a:t> </a:t>
            </a:r>
            <a:r>
              <a:rPr lang="ru-RU" sz="3600" dirty="0"/>
              <a:t>(КК) </a:t>
            </a:r>
            <a:r>
              <a:rPr lang="ru-RU" sz="3600" dirty="0" err="1"/>
              <a:t>нөлдік</a:t>
            </a:r>
            <a:r>
              <a:rPr lang="ru-RU" sz="3600" dirty="0"/>
              <a:t> </a:t>
            </a:r>
            <a:r>
              <a:rPr lang="ru-RU" sz="3600" dirty="0" err="1"/>
              <a:t>жүктеме</a:t>
            </a:r>
            <a:r>
              <a:rPr lang="ru-RU" sz="3600" dirty="0"/>
              <a:t> </a:t>
            </a:r>
            <a:r>
              <a:rPr lang="ru-RU" sz="3600" dirty="0" err="1"/>
              <a:t>кедергісінде</a:t>
            </a:r>
            <a:r>
              <a:rPr lang="ru-RU" sz="3600" dirty="0"/>
              <a:t> </a:t>
            </a:r>
            <a:r>
              <a:rPr lang="ru-RU" sz="3600" dirty="0" err="1"/>
              <a:t>айнымалы</a:t>
            </a:r>
            <a:r>
              <a:rPr lang="ru-RU" sz="3600" dirty="0"/>
              <a:t> </a:t>
            </a:r>
            <a:r>
              <a:rPr lang="ru-RU" sz="3600" dirty="0" err="1"/>
              <a:t>токтың</a:t>
            </a:r>
            <a:r>
              <a:rPr lang="ru-RU" sz="3600" dirty="0"/>
              <a:t> </a:t>
            </a:r>
            <a:r>
              <a:rPr lang="ru-RU" sz="3600" dirty="0" err="1"/>
              <a:t>күшейтілуін</a:t>
            </a:r>
            <a:r>
              <a:rPr lang="ru-RU" sz="3600" dirty="0"/>
              <a:t> </a:t>
            </a:r>
            <a:r>
              <a:rPr lang="ru-RU" sz="3600" dirty="0" err="1"/>
              <a:t>көрсетеді</a:t>
            </a:r>
            <a:r>
              <a:rPr lang="ru-RU" sz="3600" dirty="0"/>
              <a:t>. </a:t>
            </a:r>
            <a:r>
              <a:rPr lang="ru-RU" sz="3600" dirty="0" err="1"/>
              <a:t>Шығу</a:t>
            </a:r>
            <a:r>
              <a:rPr lang="ru-RU" sz="3600" dirty="0"/>
              <a:t> </a:t>
            </a:r>
            <a:r>
              <a:rPr lang="ru-RU" sz="3600" dirty="0" err="1"/>
              <a:t>тогы</a:t>
            </a:r>
            <a:r>
              <a:rPr lang="ru-RU" sz="3600" dirty="0"/>
              <a:t> </a:t>
            </a:r>
            <a:r>
              <a:rPr lang="ru-RU" sz="3600" dirty="0" err="1"/>
              <a:t>шығыс</a:t>
            </a:r>
            <a:r>
              <a:rPr lang="ru-RU" sz="3600" dirty="0"/>
              <a:t> </a:t>
            </a:r>
            <a:r>
              <a:rPr lang="ru-RU" sz="3600" dirty="0" err="1"/>
              <a:t>кернеуінің</a:t>
            </a:r>
            <a:r>
              <a:rPr lang="ru-RU" sz="3600" dirty="0"/>
              <a:t> </a:t>
            </a:r>
            <a:r>
              <a:rPr lang="ru-RU" sz="3600" dirty="0" err="1"/>
              <a:t>әсерінсіз</a:t>
            </a:r>
            <a:r>
              <a:rPr lang="ru-RU" sz="3600" dirty="0"/>
              <a:t> тек </a:t>
            </a:r>
            <a:r>
              <a:rPr lang="ru-RU" sz="3600" dirty="0" err="1"/>
              <a:t>кіріс</a:t>
            </a:r>
            <a:r>
              <a:rPr lang="ru-RU" sz="3600" dirty="0"/>
              <a:t> </a:t>
            </a:r>
            <a:r>
              <a:rPr lang="ru-RU" sz="3600" dirty="0" err="1"/>
              <a:t>тогына</a:t>
            </a:r>
            <a:r>
              <a:rPr lang="ru-RU" sz="3600" dirty="0"/>
              <a:t> </a:t>
            </a:r>
            <a:r>
              <a:rPr lang="ru-RU" sz="3600" dirty="0" err="1"/>
              <a:t>байланысты</a:t>
            </a:r>
            <a:r>
              <a:rPr lang="ru-RU" sz="3600" dirty="0"/>
              <a:t>.</a:t>
            </a:r>
            <a:endParaRPr lang="ru-KZ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3114A-64DB-A78B-84FE-3253A3575EFD}"/>
              </a:ext>
            </a:extLst>
          </p:cNvPr>
          <p:cNvSpPr txBox="1"/>
          <p:nvPr/>
        </p:nvSpPr>
        <p:spPr>
          <a:xfrm>
            <a:off x="88489" y="5412761"/>
            <a:ext cx="86622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 = 0</a:t>
            </a:r>
            <a:r>
              <a:rPr lang="kk-KZ" sz="4400" dirty="0">
                <a:solidFill>
                  <a:srgbClr val="202122"/>
                </a:solidFill>
                <a:latin typeface="Arial" panose="020B0604020202020204" pitchFamily="34" charset="0"/>
              </a:rPr>
              <a:t> болғандағы </a:t>
            </a:r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/</a:t>
            </a:r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=</a:t>
            </a:r>
            <a:r>
              <a:rPr lang="de-DE" sz="4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de-DE" sz="4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de-DE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</a:t>
            </a:r>
            <a:endParaRPr lang="ru-KZ" sz="4400" dirty="0"/>
          </a:p>
        </p:txBody>
      </p:sp>
      <p:pic>
        <p:nvPicPr>
          <p:cNvPr id="6" name="Picture 4" descr="рис. 1.81">
            <a:extLst>
              <a:ext uri="{FF2B5EF4-FFF2-40B4-BE49-F238E27FC236}">
                <a16:creationId xmlns:a16="http://schemas.microsoft.com/office/drawing/2014/main" id="{BFC2B481-35B1-4B26-BD0E-D37AF716D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5300" b="18301"/>
          <a:stretch/>
        </p:blipFill>
        <p:spPr bwMode="auto">
          <a:xfrm>
            <a:off x="6872750" y="1668308"/>
            <a:ext cx="5073445" cy="27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2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B1F78-6892-E459-EEF2-0661FE28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Шығыс</a:t>
            </a:r>
            <a:r>
              <a:rPr lang="ru-RU" sz="4400" dirty="0"/>
              <a:t> </a:t>
            </a:r>
            <a:r>
              <a:rPr lang="ru-RU" sz="4400" dirty="0" err="1"/>
              <a:t>өткізгіштігі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E0190-18E4-0E4E-64E0-5A0E91A9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668308"/>
            <a:ext cx="5867400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/>
              <a:t>Шығыс</a:t>
            </a:r>
            <a:r>
              <a:rPr lang="ru-RU" sz="3600" dirty="0"/>
              <a:t> </a:t>
            </a:r>
            <a:r>
              <a:rPr lang="ru-RU" sz="3600" dirty="0" err="1"/>
              <a:t>өткізгіштігі</a:t>
            </a:r>
            <a:r>
              <a:rPr lang="ru-RU" sz="3600" dirty="0"/>
              <a:t> - </a:t>
            </a:r>
            <a:r>
              <a:rPr lang="ru-RU" sz="3600" dirty="0" err="1"/>
              <a:t>шығыс</a:t>
            </a:r>
            <a:r>
              <a:rPr lang="ru-RU" sz="3600" dirty="0"/>
              <a:t> </a:t>
            </a:r>
            <a:r>
              <a:rPr lang="ru-RU" sz="3600" dirty="0" err="1"/>
              <a:t>зажимдар</a:t>
            </a:r>
            <a:r>
              <a:rPr lang="ru-RU" sz="3600" dirty="0"/>
              <a:t> </a:t>
            </a:r>
            <a:r>
              <a:rPr lang="ru-RU" sz="3600" dirty="0" err="1"/>
              <a:t>арасындағы</a:t>
            </a:r>
            <a:r>
              <a:rPr lang="ru-RU" sz="3600" dirty="0"/>
              <a:t> </a:t>
            </a:r>
            <a:r>
              <a:rPr lang="ru-RU" sz="3600" dirty="0" err="1"/>
              <a:t>айнымалы</a:t>
            </a:r>
            <a:r>
              <a:rPr lang="ru-RU" sz="3600" dirty="0"/>
              <a:t> ток </a:t>
            </a:r>
            <a:r>
              <a:rPr lang="ru-RU" sz="3600" dirty="0" err="1"/>
              <a:t>үшін</a:t>
            </a:r>
            <a:r>
              <a:rPr lang="ru-RU" sz="3600" dirty="0"/>
              <a:t> </a:t>
            </a:r>
            <a:r>
              <a:rPr lang="ru-RU" sz="3600" dirty="0" err="1"/>
              <a:t>ішкі</a:t>
            </a:r>
            <a:r>
              <a:rPr lang="ru-RU" sz="3600" dirty="0"/>
              <a:t> </a:t>
            </a:r>
            <a:r>
              <a:rPr lang="ru-RU" sz="3600" dirty="0" err="1"/>
              <a:t>өткізгіштік</a:t>
            </a:r>
            <a:r>
              <a:rPr lang="ru-RU" sz="3600" dirty="0"/>
              <a:t>. </a:t>
            </a:r>
            <a:r>
              <a:rPr lang="ru-RU" sz="3600" dirty="0" err="1"/>
              <a:t>Шығу</a:t>
            </a:r>
            <a:r>
              <a:rPr lang="ru-RU" sz="3600" dirty="0"/>
              <a:t> </a:t>
            </a:r>
            <a:r>
              <a:rPr lang="ru-RU" sz="3600" dirty="0" err="1"/>
              <a:t>тогы</a:t>
            </a:r>
            <a:r>
              <a:rPr lang="ru-RU" sz="3600" dirty="0"/>
              <a:t> </a:t>
            </a:r>
            <a:r>
              <a:rPr lang="ru-RU" sz="3600" dirty="0" err="1"/>
              <a:t>шығыс</a:t>
            </a:r>
            <a:r>
              <a:rPr lang="ru-RU" sz="3600" dirty="0"/>
              <a:t> </a:t>
            </a:r>
            <a:r>
              <a:rPr lang="ru-RU" sz="3600" dirty="0" err="1"/>
              <a:t>кернеуінің</a:t>
            </a:r>
            <a:r>
              <a:rPr lang="ru-RU" sz="3600" dirty="0"/>
              <a:t> </a:t>
            </a:r>
            <a:r>
              <a:rPr lang="ru-RU" sz="3600" dirty="0" err="1"/>
              <a:t>әсерінен</a:t>
            </a:r>
            <a:r>
              <a:rPr lang="ru-RU" sz="3600" dirty="0"/>
              <a:t> </a:t>
            </a:r>
            <a:r>
              <a:rPr lang="ru-RU" sz="3600" dirty="0" err="1"/>
              <a:t>өзгереді</a:t>
            </a:r>
            <a:r>
              <a:rPr lang="ru-RU" sz="3600" dirty="0"/>
              <a:t>.</a:t>
            </a:r>
            <a:endParaRPr lang="ru-KZ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6389C-8B56-D944-541A-044E7B73B7A4}"/>
              </a:ext>
            </a:extLst>
          </p:cNvPr>
          <p:cNvSpPr txBox="1"/>
          <p:nvPr/>
        </p:nvSpPr>
        <p:spPr>
          <a:xfrm>
            <a:off x="422787" y="5095486"/>
            <a:ext cx="80132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 = 0</a:t>
            </a:r>
            <a:r>
              <a:rPr lang="kk-KZ" sz="4400" dirty="0">
                <a:solidFill>
                  <a:srgbClr val="202122"/>
                </a:solidFill>
                <a:latin typeface="Arial" panose="020B0604020202020204" pitchFamily="34" charset="0"/>
              </a:rPr>
              <a:t> болғандағы </a:t>
            </a:r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/</a:t>
            </a:r>
            <a:r>
              <a:rPr lang="de-DE" sz="4400" i="1" dirty="0">
                <a:solidFill>
                  <a:srgbClr val="202122"/>
                </a:solidFill>
                <a:latin typeface="Arial" panose="020B0604020202020204" pitchFamily="34" charset="0"/>
              </a:rPr>
              <a:t>U</a:t>
            </a:r>
            <a:r>
              <a:rPr lang="de-DE" sz="4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DE" sz="4400" dirty="0">
                <a:solidFill>
                  <a:srgbClr val="202122"/>
                </a:solidFill>
                <a:latin typeface="Arial" panose="020B0604020202020204" pitchFamily="34" charset="0"/>
              </a:rPr>
              <a:t>=</a:t>
            </a:r>
            <a:r>
              <a:rPr lang="de-DE" sz="4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de-DE" sz="4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22</a:t>
            </a:r>
            <a:endParaRPr lang="ru-KZ" sz="4400" dirty="0"/>
          </a:p>
        </p:txBody>
      </p:sp>
      <p:pic>
        <p:nvPicPr>
          <p:cNvPr id="6" name="Picture 4" descr="рис. 1.81">
            <a:extLst>
              <a:ext uri="{FF2B5EF4-FFF2-40B4-BE49-F238E27FC236}">
                <a16:creationId xmlns:a16="http://schemas.microsoft.com/office/drawing/2014/main" id="{C1B29279-545F-1549-C474-E1090A31E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5300" b="18301"/>
          <a:stretch/>
        </p:blipFill>
        <p:spPr bwMode="auto">
          <a:xfrm>
            <a:off x="6872750" y="1668308"/>
            <a:ext cx="5073445" cy="27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EFB4B1-7CAE-AC65-B8FB-AB6F3C53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6"/>
            <a:ext cx="11028680" cy="6478803"/>
          </a:xfrm>
        </p:spPr>
        <p:txBody>
          <a:bodyPr/>
          <a:lstStyle/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Айнымалы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тоқтар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мен транзистор</a:t>
            </a:r>
            <a:r>
              <a:rPr lang="kk-KZ" dirty="0">
                <a:solidFill>
                  <a:srgbClr val="202122"/>
                </a:solidFill>
                <a:latin typeface="Arial" panose="020B0604020202020204" pitchFamily="34" charset="0"/>
              </a:rPr>
              <a:t> кернеуінің арасындағы тәуелділік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ru-KZ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 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 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 </a:t>
            </a:r>
            <a:r>
              <a:rPr lang="ru-KZ" altLang="ru-KZ" sz="44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KZ" altLang="ru-KZ" sz="4400" baseline="-30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KZ" altLang="ru-KZ" sz="44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kk-KZ" dirty="0"/>
          </a:p>
          <a:p>
            <a:r>
              <a:rPr lang="kk-KZ" dirty="0"/>
              <a:t>Транзистордың меншікті параметрлерінің </a:t>
            </a:r>
            <a:r>
              <a:rPr lang="en-US" dirty="0"/>
              <a:t>h-</a:t>
            </a:r>
            <a:r>
              <a:rPr lang="kk-KZ" dirty="0"/>
              <a:t>параметрмен байланысы (ОЭ мысалында)</a:t>
            </a:r>
          </a:p>
          <a:p>
            <a:endParaRPr lang="ru-K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4B9C4F-7168-8EB9-DB2F-1158F4CA6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9595"/>
            <a:ext cx="256464" cy="339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4" descr="рис. 1.81">
            <a:extLst>
              <a:ext uri="{FF2B5EF4-FFF2-40B4-BE49-F238E27FC236}">
                <a16:creationId xmlns:a16="http://schemas.microsoft.com/office/drawing/2014/main" id="{7641F91B-0672-87E0-9421-0AC33254C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5300" b="18301"/>
          <a:stretch/>
        </p:blipFill>
        <p:spPr bwMode="auto">
          <a:xfrm>
            <a:off x="6563360" y="892871"/>
            <a:ext cx="4569379" cy="24648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CA6A58-A8D8-1D0F-31B8-FD20FDD27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67" b="1992"/>
          <a:stretch/>
        </p:blipFill>
        <p:spPr>
          <a:xfrm>
            <a:off x="6847840" y="4371277"/>
            <a:ext cx="4089400" cy="2314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C9BD7B-C4DB-CF12-CE44-C9E13EB75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6" b="52277"/>
          <a:stretch/>
        </p:blipFill>
        <p:spPr>
          <a:xfrm>
            <a:off x="1254760" y="4451070"/>
            <a:ext cx="4089400" cy="22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FC7-4160-4EA1-8014-EF3F8BC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-273972"/>
            <a:ext cx="10515600" cy="1060553"/>
          </a:xfrm>
        </p:spPr>
        <p:txBody>
          <a:bodyPr/>
          <a:lstStyle/>
          <a:p>
            <a:r>
              <a:rPr lang="ru-RU" dirty="0" err="1"/>
              <a:t>Транзистордағы</a:t>
            </a:r>
            <a:r>
              <a:rPr lang="ru-RU" dirty="0"/>
              <a:t> </a:t>
            </a:r>
            <a:r>
              <a:rPr lang="ru-RU" dirty="0" err="1"/>
              <a:t>тоқтар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CC406A-1DA7-F3A1-AE2A-4D976137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6581"/>
            <a:ext cx="6685935" cy="5771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транзистордағы</a:t>
            </a:r>
            <a:r>
              <a:rPr lang="ru-RU" dirty="0"/>
              <a:t> </a:t>
            </a:r>
            <a:r>
              <a:rPr lang="ru-RU" dirty="0" err="1"/>
              <a:t>токтар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компоненттен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Ток основных носителей эмиттера </a:t>
            </a:r>
            <a:r>
              <a:rPr lang="ru-RU" b="0" i="1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I</a:t>
            </a:r>
            <a:r>
              <a:rPr lang="ru-RU" b="0" i="0" baseline="-250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Э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который частично проходит в коллектор, образуя ток основных носителей коллектора </a:t>
            </a:r>
            <a:r>
              <a:rPr lang="ru-RU" b="0" i="1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к</a:t>
            </a:r>
            <a:r>
              <a:rPr lang="ru-RU" b="0" i="0" baseline="-250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осн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частично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рекомбинирует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основными носителями базы, образуя рекомбинантный ток базы </a:t>
            </a:r>
            <a:r>
              <a:rPr lang="ru-RU" b="0" i="1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бр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Ток неосновных носителей коллектора, который течёт через обратно смещённый коллекторный переход, образуя обратный ток коллектора </a:t>
            </a:r>
            <a:r>
              <a:rPr lang="ru-RU" b="0" i="1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I</a:t>
            </a:r>
            <a:r>
              <a:rPr lang="ru-RU" b="0" i="0" baseline="-25000" dirty="0" err="1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кбо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dirty="0"/>
          </a:p>
          <a:p>
            <a:pPr algn="just"/>
            <a:endParaRPr lang="ru-KZ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1E81109-CEA8-8BFE-FCA3-1D3EB3C3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77" y="786581"/>
            <a:ext cx="423862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7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2E469-3DD0-3A07-4A11-686A34C6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Биполярлы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транзистор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B2B25-8FF8-C989-7D7B-BED27C953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045"/>
            <a:ext cx="10515600" cy="506591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БПТ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кезектесіп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орналастырылған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р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типті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шалаөткізгіш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облыстары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екі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р-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өткелі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бар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-р-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не р-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-р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электроды</a:t>
            </a:r>
            <a:r>
              <a:rPr lang="ru-RU" u="none" strike="noStrike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болатын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электр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сигналдарын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күшейтуге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түрлендіруге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арналған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шалаөткізгіш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аспап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2597A6-F4B7-9D0C-A82F-ABCB812E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0105"/>
            <a:ext cx="4791360" cy="1811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6A50C8-9530-A201-4A64-C2160AF5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42" y="3030825"/>
            <a:ext cx="4650557" cy="179073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B0032A6-8A05-5E5A-7AA4-3B82865B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62" y="4597837"/>
            <a:ext cx="2671916" cy="26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4DBA44-89D3-CFBB-594E-E7C14B87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71" y="4433147"/>
            <a:ext cx="2836606" cy="28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9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38EDDDC-72D1-1782-167F-A651D343B0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584" y="564941"/>
            <a:ext cx="9132831" cy="39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07EBC-2785-250C-2128-A866355E89B9}"/>
              </a:ext>
            </a:extLst>
          </p:cNvPr>
          <p:cNvSpPr txBox="1"/>
          <p:nvPr/>
        </p:nvSpPr>
        <p:spPr>
          <a:xfrm>
            <a:off x="3066041" y="5092730"/>
            <a:ext cx="6822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планарлы</a:t>
            </a:r>
            <a:r>
              <a:rPr lang="ru-RU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02122"/>
                </a:solidFill>
                <a:latin typeface="Arial" panose="020B0604020202020204" pitchFamily="34" charset="0"/>
              </a:rPr>
              <a:t>n-p-n</a:t>
            </a:r>
            <a:r>
              <a:rPr lang="kk-KZ" sz="3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биполярлы</a:t>
            </a:r>
            <a:r>
              <a:rPr lang="ru-RU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транзисторы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193258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3CE8B-104A-623A-AB3A-17594278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Легірлену дәрежелері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213B1-9FAE-B924-6593-F94596C2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763"/>
            <a:ext cx="10515600" cy="415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эмиттер </a:t>
            </a:r>
            <a:r>
              <a:rPr lang="ru-RU" dirty="0" err="1"/>
              <a:t>қабатының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легірленуі</a:t>
            </a:r>
            <a:r>
              <a:rPr lang="ru-RU" dirty="0"/>
              <a:t> </a:t>
            </a:r>
            <a:r>
              <a:rPr lang="ru-RU" dirty="0" err="1"/>
              <a:t>базаға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негізгі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емес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тасымалдаушылардың</a:t>
            </a:r>
            <a:r>
              <a:rPr lang="ru-RU" dirty="0"/>
              <a:t> </a:t>
            </a:r>
            <a:r>
              <a:rPr lang="ru-RU" dirty="0" err="1"/>
              <a:t>жақсырақ</a:t>
            </a:r>
            <a:r>
              <a:rPr lang="ru-RU" dirty="0"/>
              <a:t> </a:t>
            </a:r>
            <a:r>
              <a:rPr lang="ru-RU" dirty="0" err="1"/>
              <a:t>инъекциясын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тізбектердегі</a:t>
            </a:r>
            <a:r>
              <a:rPr lang="ru-RU" dirty="0"/>
              <a:t> ток беру </a:t>
            </a:r>
            <a:r>
              <a:rPr lang="ru-RU" dirty="0" err="1"/>
              <a:t>коэффициентін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. База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легирленген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эмиттер мен коллектор </a:t>
            </a:r>
            <a:r>
              <a:rPr lang="ru-RU" dirty="0" err="1"/>
              <a:t>қабаттарының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кедергіге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керек.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База-</a:t>
            </a:r>
            <a:r>
              <a:rPr lang="ru-RU" dirty="0" err="1"/>
              <a:t>эмиттерлік</a:t>
            </a:r>
            <a:r>
              <a:rPr lang="ru-RU" dirty="0"/>
              <a:t> </a:t>
            </a:r>
            <a:r>
              <a:rPr lang="ru-RU" dirty="0" err="1"/>
              <a:t>өткелдің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 коллектор-база </a:t>
            </a:r>
            <a:r>
              <a:rPr lang="ru-RU" dirty="0" err="1"/>
              <a:t>түйіспе</a:t>
            </a:r>
            <a:r>
              <a:rPr lang="ru-RU" dirty="0"/>
              <a:t> </a:t>
            </a:r>
            <a:r>
              <a:rPr lang="ru-RU" dirty="0" err="1"/>
              <a:t>ауданынан</a:t>
            </a:r>
            <a:r>
              <a:rPr lang="ru-RU" dirty="0"/>
              <a:t> </a:t>
            </a:r>
            <a:r>
              <a:rPr lang="ru-RU" dirty="0" err="1"/>
              <a:t>әлдеқайда</a:t>
            </a:r>
            <a:r>
              <a:rPr lang="ru-RU" dirty="0"/>
              <a:t> аз,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базадан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тасымалдаушыларды</a:t>
            </a:r>
            <a:r>
              <a:rPr lang="ru-RU" dirty="0"/>
              <a:t> </a:t>
            </a:r>
            <a:r>
              <a:rPr lang="ru-RU" dirty="0" err="1"/>
              <a:t>қармап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ықтималдығын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 </a:t>
            </a:r>
            <a:r>
              <a:rPr lang="ru-RU" dirty="0" err="1"/>
              <a:t>коэффициентін</a:t>
            </a:r>
            <a:r>
              <a:rPr lang="ru-RU" dirty="0"/>
              <a:t> </a:t>
            </a:r>
            <a:r>
              <a:rPr lang="ru-RU" dirty="0" err="1"/>
              <a:t>жақсартады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4D188-29C0-EC3F-B90E-BBD9FA2F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0" y="133596"/>
            <a:ext cx="3799002" cy="17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BA896-174C-3A69-5813-39F5F2C0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kk-KZ" dirty="0"/>
              <a:t>Жұмыс істеу принципі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5C753-4BFF-C5DC-F74A-4F60DCE0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3"/>
            <a:ext cx="10515600" cy="503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Активті</a:t>
            </a:r>
            <a:r>
              <a:rPr lang="ru-RU" dirty="0"/>
              <a:t> </a:t>
            </a:r>
            <a:r>
              <a:rPr lang="ru-RU" dirty="0" err="1"/>
              <a:t>күшейткіш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 транзистор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эмиттерлік</a:t>
            </a:r>
            <a:r>
              <a:rPr lang="ru-RU" dirty="0"/>
              <a:t> </a:t>
            </a:r>
            <a:r>
              <a:rPr lang="ru-RU" dirty="0" err="1"/>
              <a:t>өткелі</a:t>
            </a:r>
            <a:r>
              <a:rPr lang="ru-RU" dirty="0"/>
              <a:t> тура </a:t>
            </a:r>
            <a:r>
              <a:rPr lang="ru-RU" dirty="0" err="1"/>
              <a:t>бағытталған</a:t>
            </a:r>
            <a:r>
              <a:rPr lang="ru-RU" dirty="0"/>
              <a:t> (</a:t>
            </a:r>
            <a:r>
              <a:rPr lang="ru-RU" dirty="0" err="1"/>
              <a:t>ашық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коллекторлық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бағытта</a:t>
            </a:r>
            <a:r>
              <a:rPr lang="ru-RU" dirty="0"/>
              <a:t> (</a:t>
            </a:r>
            <a:r>
              <a:rPr lang="ru-RU" dirty="0" err="1"/>
              <a:t>жабық</a:t>
            </a:r>
            <a:r>
              <a:rPr lang="ru-RU" dirty="0"/>
              <a:t>) </a:t>
            </a:r>
            <a:r>
              <a:rPr lang="ru-RU" dirty="0" err="1"/>
              <a:t>болатындай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.</a:t>
            </a:r>
          </a:p>
          <a:p>
            <a:pPr algn="just"/>
            <a:r>
              <a:rPr lang="en-US" dirty="0"/>
              <a:t>n-p-n</a:t>
            </a:r>
            <a:r>
              <a:rPr lang="kk-KZ" dirty="0"/>
              <a:t> </a:t>
            </a:r>
            <a:r>
              <a:rPr lang="ru-RU" dirty="0" err="1"/>
              <a:t>транзисторында</a:t>
            </a:r>
            <a:r>
              <a:rPr lang="ru-RU" dirty="0"/>
              <a:t> </a:t>
            </a:r>
            <a:r>
              <a:rPr lang="ru-RU" dirty="0" err="1"/>
              <a:t>эмиттердегі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заряд </a:t>
            </a:r>
            <a:r>
              <a:rPr lang="ru-RU" dirty="0" err="1"/>
              <a:t>тасымалдаушылар</a:t>
            </a:r>
            <a:r>
              <a:rPr lang="ru-RU" dirty="0"/>
              <a:t> (</a:t>
            </a:r>
            <a:r>
              <a:rPr lang="ru-RU" dirty="0" err="1"/>
              <a:t>электрондар</a:t>
            </a:r>
            <a:r>
              <a:rPr lang="ru-RU" dirty="0"/>
              <a:t>)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аймаққа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эмиттер-база </a:t>
            </a:r>
            <a:r>
              <a:rPr lang="ru-RU" dirty="0" err="1"/>
              <a:t>өткелінен</a:t>
            </a:r>
            <a:r>
              <a:rPr lang="ru-RU" dirty="0"/>
              <a:t> (</a:t>
            </a:r>
            <a:r>
              <a:rPr lang="ru-RU" dirty="0" err="1"/>
              <a:t>инъекцияланады</a:t>
            </a:r>
            <a:r>
              <a:rPr lang="ru-RU" dirty="0"/>
              <a:t>) </a:t>
            </a:r>
            <a:r>
              <a:rPr lang="ru-RU" dirty="0" err="1"/>
              <a:t>өтеді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электрондардың</a:t>
            </a:r>
            <a:r>
              <a:rPr lang="ru-RU" dirty="0"/>
              <a:t> </a:t>
            </a:r>
            <a:r>
              <a:rPr lang="ru-RU" dirty="0" err="1"/>
              <a:t>кейбіреулері</a:t>
            </a:r>
            <a:r>
              <a:rPr lang="ru-RU" dirty="0"/>
              <a:t> </a:t>
            </a:r>
            <a:r>
              <a:rPr lang="ru-RU" dirty="0" err="1"/>
              <a:t>базадағы</a:t>
            </a:r>
            <a:r>
              <a:rPr lang="ru-RU" dirty="0"/>
              <a:t> </a:t>
            </a:r>
            <a:r>
              <a:rPr lang="ru-RU" dirty="0" err="1"/>
              <a:t>кемтіктермен</a:t>
            </a:r>
            <a:r>
              <a:rPr lang="ru-RU" dirty="0"/>
              <a:t> </a:t>
            </a:r>
            <a:r>
              <a:rPr lang="ru-RU" dirty="0" err="1"/>
              <a:t>рекомбинацияланады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база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аз </a:t>
            </a:r>
            <a:r>
              <a:rPr lang="ru-RU" dirty="0" err="1"/>
              <a:t>легирленген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эмиттерден</a:t>
            </a:r>
            <a:r>
              <a:rPr lang="ru-RU" dirty="0"/>
              <a:t> </a:t>
            </a:r>
            <a:r>
              <a:rPr lang="ru-RU" dirty="0" err="1"/>
              <a:t>айдалған</a:t>
            </a:r>
            <a:r>
              <a:rPr lang="ru-RU" dirty="0"/>
              <a:t> </a:t>
            </a:r>
            <a:r>
              <a:rPr lang="ru-RU" dirty="0" err="1"/>
              <a:t>электрондардың</a:t>
            </a:r>
            <a:r>
              <a:rPr lang="ru-RU" dirty="0"/>
              <a:t> </a:t>
            </a:r>
            <a:r>
              <a:rPr lang="ru-RU" dirty="0" err="1"/>
              <a:t>көпшілігі</a:t>
            </a:r>
            <a:r>
              <a:rPr lang="ru-RU" dirty="0"/>
              <a:t> коллектор </a:t>
            </a:r>
            <a:r>
              <a:rPr lang="ru-RU" dirty="0" err="1"/>
              <a:t>аймағына</a:t>
            </a:r>
            <a:r>
              <a:rPr lang="ru-RU" dirty="0"/>
              <a:t> </a:t>
            </a:r>
            <a:r>
              <a:rPr lang="ru-RU" dirty="0" err="1"/>
              <a:t>диффузияланады</a:t>
            </a:r>
            <a:r>
              <a:rPr lang="ru-RU" dirty="0"/>
              <a:t>. </a:t>
            </a:r>
            <a:r>
              <a:rPr lang="ru-RU" dirty="0" err="1"/>
              <a:t>Осылайша</a:t>
            </a:r>
            <a:r>
              <a:rPr lang="ru-RU" dirty="0"/>
              <a:t>, коллектор </a:t>
            </a:r>
            <a:r>
              <a:rPr lang="ru-RU" dirty="0" err="1"/>
              <a:t>тогы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эмиттер </a:t>
            </a:r>
            <a:r>
              <a:rPr lang="ru-RU" dirty="0" err="1"/>
              <a:t>тогына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, </a:t>
            </a:r>
            <a:r>
              <a:rPr lang="en-US" dirty="0" err="1"/>
              <a:t>Ie</a:t>
            </a:r>
            <a:r>
              <a:rPr lang="en-US" dirty="0"/>
              <a:t> =</a:t>
            </a:r>
            <a:r>
              <a:rPr lang="en-US" dirty="0" err="1"/>
              <a:t>Ik</a:t>
            </a:r>
            <a:r>
              <a:rPr lang="en-US" dirty="0"/>
              <a:t> + </a:t>
            </a:r>
            <a:r>
              <a:rPr lang="en-US" dirty="0" err="1"/>
              <a:t>Ib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токты</a:t>
            </a:r>
            <a:r>
              <a:rPr lang="ru-RU" dirty="0"/>
              <a:t> </a:t>
            </a:r>
            <a:r>
              <a:rPr lang="ru-RU" dirty="0" err="1"/>
              <a:t>құрайтын</a:t>
            </a:r>
            <a:r>
              <a:rPr lang="ru-RU" dirty="0"/>
              <a:t> </a:t>
            </a:r>
            <a:r>
              <a:rPr lang="ru-RU" dirty="0" err="1"/>
              <a:t>базадағы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рекомбинациялық</a:t>
            </a:r>
            <a:r>
              <a:rPr lang="ru-RU" dirty="0"/>
              <a:t> </a:t>
            </a:r>
            <a:r>
              <a:rPr lang="ru-RU" dirty="0" err="1"/>
              <a:t>шығынды</a:t>
            </a:r>
            <a:r>
              <a:rPr lang="ru-RU" dirty="0"/>
              <a:t> </a:t>
            </a:r>
            <a:r>
              <a:rPr lang="ru-RU" dirty="0" err="1"/>
              <a:t>қоспағанда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7917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298EFCD-01F1-20D8-661C-B6BF19C0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" y="181922"/>
            <a:ext cx="8725610" cy="41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CBB14-87EA-E91C-04DF-773E147A1BB1}"/>
              </a:ext>
            </a:extLst>
          </p:cNvPr>
          <p:cNvSpPr txBox="1"/>
          <p:nvPr/>
        </p:nvSpPr>
        <p:spPr>
          <a:xfrm>
            <a:off x="263951" y="5741078"/>
            <a:ext cx="11814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4000" b="0" i="1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ru-RU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</a:t>
            </a:r>
            <a:r>
              <a:rPr lang="el-GR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 </a:t>
            </a:r>
            <a:r>
              <a:rPr lang="en-US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4000" b="0" i="1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э, </a:t>
            </a:r>
            <a:r>
              <a:rPr lang="el-GR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kk-KZ" sz="4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эмиттер тоғын беру коэффициенті</a:t>
            </a:r>
            <a:endParaRPr lang="ru-KZ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3B419-3172-FB8A-1715-3ABEF8FF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25" y="801342"/>
            <a:ext cx="3162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5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86B4BF-7817-FAC4-9B81-36762A70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605" y="5494085"/>
            <a:ext cx="1639529" cy="73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NPN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25AC509-65C5-6992-021F-B21BB4AB0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A85F320-57AC-EC9F-A43C-ACCC378F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8" y="1002891"/>
            <a:ext cx="522514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4044A-E211-27AE-F92E-E99D2767A600}"/>
              </a:ext>
            </a:extLst>
          </p:cNvPr>
          <p:cNvSpPr txBox="1"/>
          <p:nvPr/>
        </p:nvSpPr>
        <p:spPr>
          <a:xfrm>
            <a:off x="9296400" y="5494085"/>
            <a:ext cx="13224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PNP</a:t>
            </a:r>
            <a:endParaRPr lang="ru-KZ" sz="4400" dirty="0"/>
          </a:p>
        </p:txBody>
      </p:sp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AD9105A2-C6A9-FE82-7E4C-D5CB78E1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76748"/>
            <a:ext cx="5800631" cy="40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FFFD7-241C-9EA1-5957-0FFF1BB3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пропорционалдық</a:t>
            </a:r>
            <a:r>
              <a:rPr lang="ru-RU" dirty="0"/>
              <a:t> </a:t>
            </a:r>
            <a:r>
              <a:rPr lang="ru-RU" dirty="0" err="1"/>
              <a:t>коэффициенті</a:t>
            </a:r>
            <a:r>
              <a:rPr lang="ru-RU" dirty="0"/>
              <a:t> </a:t>
            </a:r>
            <a:r>
              <a:rPr lang="el-GR" dirty="0"/>
              <a:t>β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BF995-6FC0-D036-2F7E-4D2BB661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α </a:t>
            </a:r>
            <a:r>
              <a:rPr lang="ru-RU" dirty="0" err="1"/>
              <a:t>коэффициентінің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= 0,9–0,999. </a:t>
            </a:r>
            <a:r>
              <a:rPr lang="ru-RU" dirty="0" err="1"/>
              <a:t>Коэффицент</a:t>
            </a:r>
            <a:r>
              <a:rPr lang="ru-RU" dirty="0"/>
              <a:t> </a:t>
            </a:r>
            <a:r>
              <a:rPr lang="ru-RU" dirty="0" err="1"/>
              <a:t>неғұрлым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транзистор </a:t>
            </a:r>
            <a:r>
              <a:rPr lang="ru-RU" dirty="0" err="1"/>
              <a:t>токты</a:t>
            </a:r>
            <a:r>
              <a:rPr lang="ru-RU" dirty="0"/>
              <a:t> </a:t>
            </a:r>
            <a:r>
              <a:rPr lang="ru-RU" dirty="0" err="1"/>
              <a:t>соғұрлым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коэффициент коллектор-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базалық-эмиттерлік</a:t>
            </a:r>
            <a:r>
              <a:rPr lang="ru-RU" dirty="0"/>
              <a:t> </a:t>
            </a:r>
            <a:r>
              <a:rPr lang="ru-RU" dirty="0" err="1"/>
              <a:t>кернеулерге</a:t>
            </a:r>
            <a:r>
              <a:rPr lang="ru-RU" dirty="0"/>
              <a:t> аз </a:t>
            </a:r>
            <a:r>
              <a:rPr lang="ru-RU" dirty="0" err="1"/>
              <a:t>тәуелді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кернеуінің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диапазонында</a:t>
            </a:r>
            <a:r>
              <a:rPr lang="ru-RU" dirty="0"/>
              <a:t> </a:t>
            </a:r>
            <a:r>
              <a:rPr lang="ru-RU" dirty="0" err="1"/>
              <a:t>коллекторлық</a:t>
            </a:r>
            <a:r>
              <a:rPr lang="ru-RU" dirty="0"/>
              <a:t> ток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токқа</a:t>
            </a:r>
            <a:r>
              <a:rPr lang="ru-RU" dirty="0"/>
              <a:t> </a:t>
            </a:r>
            <a:r>
              <a:rPr lang="ru-RU" dirty="0" err="1"/>
              <a:t>пропорционалды</a:t>
            </a:r>
            <a:r>
              <a:rPr lang="ru-RU" dirty="0"/>
              <a:t>, </a:t>
            </a:r>
            <a:r>
              <a:rPr lang="ru-RU" dirty="0" err="1"/>
              <a:t>пропорционалдық</a:t>
            </a:r>
            <a:r>
              <a:rPr lang="ru-RU" dirty="0"/>
              <a:t> </a:t>
            </a:r>
            <a:r>
              <a:rPr lang="ru-RU" dirty="0" err="1"/>
              <a:t>коэффициенті</a:t>
            </a:r>
            <a:r>
              <a:rPr lang="ru-RU" dirty="0"/>
              <a:t> </a:t>
            </a:r>
            <a:r>
              <a:rPr lang="el-GR" dirty="0"/>
              <a:t>β = α / (1 - α), 10-</a:t>
            </a:r>
            <a:r>
              <a:rPr lang="ru-RU" dirty="0" err="1"/>
              <a:t>нан</a:t>
            </a:r>
            <a:r>
              <a:rPr lang="ru-RU" dirty="0"/>
              <a:t> 1000-ға </a:t>
            </a:r>
            <a:r>
              <a:rPr lang="ru-RU" dirty="0" err="1"/>
              <a:t>дейін</a:t>
            </a:r>
            <a:r>
              <a:rPr lang="ru-RU" dirty="0"/>
              <a:t>. </a:t>
            </a:r>
            <a:r>
              <a:rPr lang="ru-RU" dirty="0" err="1"/>
              <a:t>Осылайша</a:t>
            </a:r>
            <a:r>
              <a:rPr lang="ru-RU" dirty="0"/>
              <a:t>,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базалық</a:t>
            </a:r>
            <a:r>
              <a:rPr lang="ru-RU" dirty="0"/>
              <a:t> ток </a:t>
            </a:r>
            <a:r>
              <a:rPr lang="ru-RU" dirty="0" err="1"/>
              <a:t>әлдеқайда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коллектор </a:t>
            </a:r>
            <a:r>
              <a:rPr lang="ru-RU" dirty="0" err="1"/>
              <a:t>тоғын</a:t>
            </a:r>
            <a:r>
              <a:rPr lang="ru-RU" dirty="0"/>
              <a:t> </a:t>
            </a:r>
            <a:r>
              <a:rPr lang="ru-RU" dirty="0" err="1"/>
              <a:t>басқарады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46957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8260</TotalTime>
  <Words>1286</Words>
  <Application>Microsoft Office PowerPoint</Application>
  <PresentationFormat>Широкоэкранный</PresentationFormat>
  <Paragraphs>105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Тема Office</vt:lpstr>
      <vt:lpstr>Микроэлектроника 9-лекция  Биполярлы транзистор</vt:lpstr>
      <vt:lpstr>Презентация PowerPoint</vt:lpstr>
      <vt:lpstr>Биполярлы транзистор </vt:lpstr>
      <vt:lpstr>Презентация PowerPoint</vt:lpstr>
      <vt:lpstr>Легірлену дәрежелері</vt:lpstr>
      <vt:lpstr>Жұмыс істеу принципі</vt:lpstr>
      <vt:lpstr>Презентация PowerPoint</vt:lpstr>
      <vt:lpstr>Презентация PowerPoint</vt:lpstr>
      <vt:lpstr>пропорционалдық коэффициенті β</vt:lpstr>
      <vt:lpstr>Жұмыс режимдері</vt:lpstr>
      <vt:lpstr>Презентация PowerPoint</vt:lpstr>
      <vt:lpstr>Презентация PowerPoint</vt:lpstr>
      <vt:lpstr>Қосылу схемалары</vt:lpstr>
      <vt:lpstr>Қосылу схемалары. Ортақ базалы қосылыс схемасы </vt:lpstr>
      <vt:lpstr>Презентация PowerPoint</vt:lpstr>
      <vt:lpstr>Қосылу схемалары. Ортақ эмиттерлі қосылыс схемасы </vt:lpstr>
      <vt:lpstr>Қосылу схемалары. Ортақ коллекторлы қосылыс схемасы </vt:lpstr>
      <vt:lpstr>Негізгі параметрлері</vt:lpstr>
      <vt:lpstr>Екіншілк h-параметрлер. Кіріс кедергісі</vt:lpstr>
      <vt:lpstr>Кернеудің кері байланыс коэффициенті</vt:lpstr>
      <vt:lpstr>Ток беру коэффициенті</vt:lpstr>
      <vt:lpstr>Шығыс өткізгіштігі</vt:lpstr>
      <vt:lpstr>Презентация PowerPoint</vt:lpstr>
      <vt:lpstr>Транзистордағы тоқтар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Интегралды схема</dc:title>
  <dc:creator>beibit</dc:creator>
  <cp:lastModifiedBy>beibit</cp:lastModifiedBy>
  <cp:revision>264</cp:revision>
  <dcterms:created xsi:type="dcterms:W3CDTF">2023-01-29T05:23:02Z</dcterms:created>
  <dcterms:modified xsi:type="dcterms:W3CDTF">2023-03-14T04:28:32Z</dcterms:modified>
</cp:coreProperties>
</file>